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59"/>
  </p:notesMasterIdLst>
  <p:sldIdLst>
    <p:sldId id="307" r:id="rId13"/>
    <p:sldId id="320" r:id="rId14"/>
    <p:sldId id="516" r:id="rId15"/>
    <p:sldId id="518" r:id="rId16"/>
    <p:sldId id="521" r:id="rId17"/>
    <p:sldId id="563" r:id="rId18"/>
    <p:sldId id="321" r:id="rId19"/>
    <p:sldId id="322" r:id="rId20"/>
    <p:sldId id="375" r:id="rId21"/>
    <p:sldId id="466" r:id="rId22"/>
    <p:sldId id="357" r:id="rId23"/>
    <p:sldId id="376" r:id="rId24"/>
    <p:sldId id="392" r:id="rId25"/>
    <p:sldId id="393" r:id="rId26"/>
    <p:sldId id="414" r:id="rId27"/>
    <p:sldId id="399" r:id="rId28"/>
    <p:sldId id="416" r:id="rId29"/>
    <p:sldId id="417" r:id="rId30"/>
    <p:sldId id="415" r:id="rId31"/>
    <p:sldId id="418" r:id="rId32"/>
    <p:sldId id="420" r:id="rId33"/>
    <p:sldId id="421" r:id="rId34"/>
    <p:sldId id="436" r:id="rId35"/>
    <p:sldId id="451" r:id="rId36"/>
    <p:sldId id="452" r:id="rId37"/>
    <p:sldId id="453" r:id="rId38"/>
    <p:sldId id="454" r:id="rId39"/>
    <p:sldId id="455" r:id="rId40"/>
    <p:sldId id="459" r:id="rId41"/>
    <p:sldId id="461" r:id="rId42"/>
    <p:sldId id="457" r:id="rId43"/>
    <p:sldId id="460" r:id="rId44"/>
    <p:sldId id="467" r:id="rId45"/>
    <p:sldId id="463" r:id="rId46"/>
    <p:sldId id="464" r:id="rId47"/>
    <p:sldId id="465" r:id="rId48"/>
    <p:sldId id="468" r:id="rId49"/>
    <p:sldId id="469" r:id="rId50"/>
    <p:sldId id="470" r:id="rId51"/>
    <p:sldId id="471" r:id="rId52"/>
    <p:sldId id="472" r:id="rId53"/>
    <p:sldId id="474" r:id="rId54"/>
    <p:sldId id="512" r:id="rId55"/>
    <p:sldId id="513" r:id="rId56"/>
    <p:sldId id="514" r:id="rId57"/>
    <p:sldId id="515" r:id="rId5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66"/>
    <a:srgbClr val="00CC99"/>
    <a:srgbClr val="C0C2CC"/>
    <a:srgbClr val="4D4D4D"/>
    <a:srgbClr val="6BA2D5"/>
    <a:srgbClr val="FB9BA2"/>
    <a:srgbClr val="FDC9CD"/>
    <a:srgbClr val="6497CC"/>
    <a:srgbClr val="FD6C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529" autoAdjust="0"/>
    <p:restoredTop sz="94660"/>
  </p:normalViewPr>
  <p:slideViewPr>
    <p:cSldViewPr snapToGrid="0">
      <p:cViewPr>
        <p:scale>
          <a:sx n="82" d="100"/>
          <a:sy n="82" d="100"/>
        </p:scale>
        <p:origin x="-468" y="-126"/>
      </p:cViewPr>
      <p:guideLst>
        <p:guide orient="horz" pos="2211"/>
        <p:guide pos="36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2C5B1C-1ADE-445A-8161-1B6C093A2C2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120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FE3FF8-11E2-4583-B2F8-69A064B9D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468C-12ED-4F0F-92C4-E6C904EE9AA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9818-F0F7-4A95-A58A-B2195AA81F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8590-BDB2-4176-A5A6-235281FFC84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201B-742B-4427-92B2-087C489A15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1FCF-B179-4D71-A50D-61DBB884312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19B3-E246-494C-B9A2-8A248D8DD2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FD90-590C-4946-BD97-908E3D8C7BD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C88D-2E07-40FB-BD93-9301B202F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4A1A-9C2A-4873-B044-4C92C3BE0C82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FC5E-3B2C-4F27-B7A6-5912FD387E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A389-A1C2-4131-B5A4-3D9457F5E11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89FD-1B3A-40E5-BFF3-B9BDA2D321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6281-7E01-4188-9114-C4E4C524FBF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9A8A-1BDF-48D2-9E37-D60D1ECDC6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2856-6925-4E4D-A914-9951853066F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1396-0A5D-4DA1-A4AA-7A37C9D84D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F7C9-6342-45E0-B65E-E741779E0A34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9865-0AB1-468F-9160-0325F5FB00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D6AC-635C-46BA-BA3D-A8C3E141030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9643-0B6C-4634-A893-165527AA11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234F-444D-45BC-A503-CA984E18A0A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1556-89E6-4D6D-85DD-BA595110FA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068C-4F7B-4FCD-9F9F-BF5F51BFA1D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BCD1-045A-4B48-B8BF-54273398E7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0ECF-D28F-482F-B7EA-9E708B82680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54B0-E2C6-4C30-8A9A-A6671CC483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C1DD-F4F6-4D2D-8BAF-2D41E84891D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65D4-28FF-4D63-9CDD-B72FD52D8A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3427-AAC1-4F3D-938A-29884F616B9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F3E4-6DEA-43D5-88DE-AE86A334CF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9467-D9D9-4B7E-923C-0D3B718EA8D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08C0-2058-43B1-B56C-D27E5ADEB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BA30-A700-4B0F-BE9A-3D0A5DF01BB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878B-4A02-4AE1-AADA-D5101A52C1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26FE-6CBA-4B4E-8CF6-2AC20B8FD3E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E46E-E6E7-4EE5-B29E-7A70C19CF2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60CB-C40C-4345-B722-0EACFE6EF20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115E-CCC1-4348-B820-86B6DF07AD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5F0D-A157-45F1-9713-5CE30C46CD2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C405-6FE9-4653-8330-EC091FDE3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0D96-79E0-4769-BCD3-C5215365A09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D243-9885-4001-9269-5B1A009DB2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3149-2912-48FE-9082-499577D12BA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84EB-8AFC-4F11-AD63-1CB6376835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A41E-B604-40CC-9C88-6C1CF0A3B73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D4B4C-4699-483E-A301-BD46379A65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1188-0D5F-4D78-9797-09E9099C5E5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4C2B-191B-4A69-BA43-5E89901C5A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B6DD-4E1D-4211-947F-6E66A1B0EC4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B2BF-6D48-471D-A03F-F7124FC428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CC0B-964B-442F-B5B5-93B1608EB5D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DAAF-C872-4356-9CCA-BC26FCFCEB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753-6180-4E27-83F9-C26E4BF0831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9639-BC9B-41FB-A17E-B3AD00CAA0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6E6C-240B-4579-B5CC-5861283969C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CB77-D20B-4CFD-8155-0AF19BEE9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FDFB-6873-4C51-B846-6FEC3A3028B4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D167-CA39-4A68-B06E-EF04CAC605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B50C-3E62-469A-BD31-F75E489CE32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8218-6138-4ACC-9C39-76B7A428A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13D5-966D-4D55-A897-AB9480A7A2E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7FA8-85D7-44E6-8ABB-BFC9916076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3BCF-DAC5-49E3-9099-C085B0D2145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5CC2-5420-4F1C-82B2-D30B868AC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5106-7045-49C2-8180-387837FA8BA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1D5B-621E-49DE-A90A-2A8BC4502C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F899-C41A-46F7-8794-B3859282BFC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B119-5A65-4D2A-9302-2298624FD1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B12F-3A70-435A-B24C-8F1B8A46F09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5D35-3611-4EB6-935D-7EBFCD1DAF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A3E-98D9-4E33-8E96-508F48EE6E58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3A7-929F-416F-9C32-51D653D487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BD0C-84E1-4751-B6C1-8DFD4D9AFE1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E8F3-323B-4475-85B1-C4BB13464E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C9E0-C7DE-4C84-AEB6-FD91DA9B37E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1DF3-B31F-4C20-B08E-18F0CDECF2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75EF-6D23-4ED5-B68A-ED83FCAF656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42EF-6009-4C18-A612-D92B205C7B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EF9E-462D-4FC8-ADD5-D31ABBB94C6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40F1-895B-4114-84A2-B88CB6EDEB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BE84-740E-4A2A-A7CD-E8B4EEF4B522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9E34-1D68-4F7D-9903-597BC0CA9B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7FE5-B663-44E2-9FFC-018899275C7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BF0E-17EB-4D97-8420-3233A268D6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37D-FE59-4DEE-92A3-116077E800C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E763-C201-4060-B635-4DF95BD88F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4F5E-0B99-4325-800E-1AE794F8E22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8036-94A3-4C4B-97A8-387151FF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8BC-2910-47C5-8546-A995B2B64F2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0E53-7A0F-4FFA-999F-EF148E64E1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ECC6-99A4-4F22-A5A3-94880F7AB3F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1D10-1EB0-4BEC-8D96-58F3C21C08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F349-4CCF-4FD1-9E18-0441BDE917E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C5AB-9E23-46E5-A21A-771605F3A9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87EF-C7E8-4503-ADA2-755F79153F8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5F78-EF3A-41FA-912C-F3D2DCB2A6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7479-03BB-48D8-B8FD-F2C92A3B662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A3E6-FDA9-486D-9885-9E9E5EE271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DBD-4925-4653-A9DD-ACCD4B375C7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2B95-8AE5-4870-A28C-9145D9D5F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9C70C-1A30-49DB-B902-9780F4387DB2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D0F5-1036-417D-AA1F-396A0610F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F4A1-3784-41C7-8E68-33AE053B676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D71B-DCAB-48B4-90E8-0B0E54F4B2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0854-3E41-44B8-8235-04FFBC91FCD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29BA-A8C3-4DC8-A282-FB5C2DA30A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D0D7-0FE2-4646-9081-07AE8583848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CA8B-7B7D-4C27-8C7C-F2917602E1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E9B8-88F0-4E73-9491-7E4349725C9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9DF2-310B-4785-9B64-2745C9D5B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8D74-754E-41FD-8B0A-E5BC32252EF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DDA3-C33D-4F83-B653-4F0545068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DC09-CF61-44E0-A8C2-138652DE1E5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0AC4-BC30-445B-AA49-00B609BB38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56AA-C420-4F09-A3B7-1825F84AD17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AE4C-A36C-4E2C-8C18-7263ADB832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8AFC-F0A1-419A-BCC6-AE9E26553BB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18D7-787B-44BC-830D-2D4293ED6B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3F3C-9F6F-419E-895E-CC0305C381E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468F-7C76-4FEA-9448-F353FF42EE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7B1A-63B0-41EB-B940-9860531C446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6AE7-38BA-4E3D-8CF8-95B7AA070A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30C1-93B9-45C4-950C-DAD71590947B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9D89-A0BF-4524-B563-E1459F3F5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8DA3-598A-4365-A419-14E1E8C5567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E5B1-7971-4643-B4F5-3275799B87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B3D2-30D0-46EA-85F3-1F4725CDEC4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64E2-973A-4B91-B686-2194811D7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F68B-1A31-4A7C-A28E-B228BF89E6D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E118-0E03-47C3-B9D3-29CDB74428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4B2F-24E5-4DA6-B5DA-DA95379BC89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A586-B12C-4105-92DA-E2797DD00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350B-3067-44DE-8C25-D6C1B9B0B9E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1CC-244D-4B06-B789-586EA12A4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93F2-838B-427F-B49C-BA5DF2754DB8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F845-CB0F-424E-BC3E-CD2C1FEC2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3708-455B-4C77-96F4-9805D7E52392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AB13-2711-41A8-B7EE-A0554F7220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ECB9-DF8A-4E46-9401-382D40D2FEB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AB19-1220-4E3C-923E-BFB4844E73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5B8F-C52E-4529-AD89-B9BF8DB2132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C16E-F1F9-48BD-905C-E679BF1EC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D55D-83AD-4ED4-BBA2-A707FCAFF95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447D-74B3-4F8C-9724-A489D4088D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98A5-05E2-40A1-9132-B6E0369DFE9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576B-BF4D-42C3-B49E-6DA567FB3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201D-5804-489F-8074-0D6D796FFBB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4240-5556-46D2-A3CC-44A8D416AE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77FD-27E9-4CE1-97BB-7BA6671027E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9839-352E-44A5-B8B5-74A4927184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720D-6340-467E-B95F-93BE65DC28C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7306-09DB-4EB1-90BC-0E698C4B4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62DA-05BF-4B89-8C14-C0EE6C29234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BA75-B9E3-4D96-8E6A-63D542ACBA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666F-001B-4A4C-BF15-B17B18901B1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54A5-8365-4D72-9182-FDBB63FAE8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DD74-744E-43C6-A541-58C6C3DC81C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02D4-37F2-4C24-BB0B-61100EB5C1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6F4C-6066-4C56-8108-1F55B74A971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50EC-513E-45B1-A40E-0508927308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107E-7834-4249-8A20-A8771CEC4E7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6441-C611-4752-BB72-CDC1DAD89A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EEAF-D4B5-41C1-AA5B-F545B44AFED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0A42-30E9-4516-8E3B-4F2D6BC492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1282-A39B-4993-9675-B89BF27541F2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418B-240F-4715-8BF4-5FA2B6E767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F805-C595-4156-B661-2C2C127F958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61A2-3F29-4FAA-9506-902950EAE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8373-4D17-4125-A153-75DB5810682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1B0-B614-40F0-A245-1DA47D32D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6808-FB36-4EBA-8D36-87151E0A6B3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9572-AEFC-458A-A601-BA6A9B8D95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E0E8-1983-43CD-A810-2A7375669F7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7450-27D8-4923-AE56-CE8171B0C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9E68-9F2B-46FD-BEB4-A992D56CEDA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FE65-218C-44C8-971D-4C6BDA6661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DFC7-9500-4623-880F-2804ED79063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4BFC-0B1D-4642-8790-92686A0155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0307-7F42-4B81-B6F6-9F0DA122F7C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13A4-1530-46C8-A6A4-287F8DCA4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056A-FF48-41B0-A803-A598062AF77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757E-D1A0-4581-BEE6-9E3E2361F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C35E-E7D3-4469-947C-2425E5EE580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A751-CCAC-4931-87F9-D7F5D3C10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9449-315C-42C2-B188-11FBC31149B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3E85-1BC6-4DBD-B167-70EF98048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8D1C-9B98-4BAA-93B8-BC29C21FDE4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44BA-E526-49C2-A930-104DF4BF64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5463-364A-415D-A2F4-15C4E0C1CF7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3DF4-2F2C-43E1-8075-96C1720FCE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F6D-E770-451C-A93F-911BAE0958F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E2C9-FBB2-4C9B-8922-2330AD8F1F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7D75-64ED-4A27-95D3-9AA88D30261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CB7E-7A58-4FE8-BD97-FBC7F0E89A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0809-928C-4EA6-9EE7-FC76850FC68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EB05-DA66-4992-AE96-02274E84FD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9F11-37C6-40AD-8554-A8A37C9B70CB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100A-D4BD-4415-BC5B-E066CC423F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22AF-2D79-44DC-8887-05E5D10022B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403C-2ACC-4EA5-B3F6-D5A6709EB2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FAFB-3A1A-47F1-9CD8-7F75044DD75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96DF-3061-40E4-93B5-4836CBDE2F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DAF8-0344-464B-B4A9-B9DC234966C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BD0E-3993-44F4-BE6D-867706349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B075-7C40-419E-8089-CC926DBBAF5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B732-4C77-4500-A681-3EE97262BC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5F21-9CA8-401A-9E27-F13D5FA9FB1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6E40-419F-48D4-82F3-05D443C959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5429-63EE-4521-A602-986F191568C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073E-6376-4959-95C4-11A7881471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25DD-AE07-43D2-B37D-ADEBDB45E48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718-FDF2-4D2D-9CC2-70D981D205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8C3C-14CA-4F40-9E3B-EF18D420776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7B1B-FA26-4504-836B-E496D45BDC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648E-326F-4D6F-AA01-C3E435F4DDFA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0E89-F8F2-47C7-95E2-B289824A7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F453-D11B-4F86-9340-C301D08C68B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011E-047D-4B8E-9AED-43F1CD92A6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F3F8-12AB-4DD7-88FD-4DEC95F61558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CC65-C74B-4887-8AF9-4ADDA58B4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C02F-52A8-460A-BCE4-6E6F0EAB917B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1367-FA5E-4FAF-A1F3-21F244A204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3D5B-33D5-4985-9FBE-E67B0CC8FD4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0402-74E2-4617-93DD-99B9AC3CCB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912C-359F-47D8-A387-BC345B60243B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C748-5F52-4B53-85CC-A56F84C815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CE4A-C5F7-40FC-B310-47428FC1C9F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D115-0825-4F97-8A50-760C284CE6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75B0-9375-47CF-8121-AF3A4023E88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AC6A-FC3C-4FBD-9E93-E014429FBD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9D10-3759-4881-A964-50B51F72DBD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9CC4-BCF1-4529-9A28-F70631F433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EC29-47BD-4847-8278-05014EA0598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98AF-BDEA-4541-8C4E-E9B07532C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C446-4FC2-426B-95AE-CF95CD20057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8C5A-1BE1-4474-BD8A-71C41E6C56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07EB-2C83-475D-AF09-9B227B2DC9E8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92E3-6FB4-4013-9F24-038F0B1A46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4C27-1A4E-463C-878E-0F8A192E14B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3512-5C9A-418E-91FC-C2C4A5AD6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A6DA-A52B-4E6E-9C3F-23FD4BA8FAB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03A08-72CE-4909-81A9-A17EA31621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F6EE-1198-4592-8FEC-E9DAF3FC5372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B656-BB5C-445B-BEB3-459FDCC37C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B39A-935D-4331-B7D5-3653FA42619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1F05-6FC2-478E-90B3-D713CC9B4D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8B39-C367-4FBC-93CD-36CA008ECD88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B663-46BC-4437-A471-D8F0D5B147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B0A6B-8170-467E-A2AD-926D87CC10C3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3C47-AA4A-4AD8-AACE-8080916A1F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911D-9937-44F8-B8DE-AE7743874F5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6363-746F-40C1-9CA8-CE24FC7EC5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8474-DF53-4110-A85A-1F3E61A4327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47E1-E964-4915-85FF-FABDC68831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D124-5F00-4B6C-8652-36CE2DC62C2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D04D-5AAA-47A8-BA6B-96E8D6F93F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728E-16BA-483A-9DAA-ED3B0F27BDC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E06B-A0BA-4B86-91FC-47101842B8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F0F1-1A55-4965-81AF-80AA1FBFE3C7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D174-1A71-4AEF-84A2-A257CA36D4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017C-4184-4384-8762-9BDB67709266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8798-73A0-4C99-9E71-3F6C3E043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3FA4-765E-4AB7-8C72-3C9911A3CC6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2F7F-BAE3-4B6A-A5F7-2C42CDACF2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378FFD-BE70-47B1-BFEE-E03EB0084A1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040B58-9208-4C2A-B907-9E8222C271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870AF8C-30FC-4953-B764-AA4D84965B79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E45BCC5E-F40C-4193-86B8-678686B7E0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01C66336-B430-472D-A259-7FC2B7E68CA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956EEBB2-7BDE-4B27-B2EB-C1DDE01055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D3794A62-93BB-4A2D-B843-B493D8ED773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71E8AB3A-6313-4E84-9F1C-800376DBD1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5D6CF6B-ADD0-4605-97E4-55C16FB1162C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62F6FBDF-5792-4767-9E37-3FA4C85B47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217E5387-2008-47FC-B4EB-B0399464B045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EEF2EB1-D2CC-436E-B156-4F109E8ED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8DCBF038-8F8A-4D9A-8E1D-E6D68F108D50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557B5BC0-FDA3-4C84-9DE8-76415FD8D2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250B9FAE-82D9-41AB-90CB-91C43726C12B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C8C1FF0E-88CD-4A8B-B709-58E9E478FE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34B1E7F6-A919-4684-9F9D-4A027B39B151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D9CC471-243B-4BCB-AFE5-E365A3359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EC973AEF-B83D-4382-90EF-7B638A13EF6D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B08BB93D-ACA5-4E30-9EF8-B2DF252830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EF574EF0-7AE6-4838-8044-DD46E282D74E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C1B7223F-5FC4-4098-9731-88A5EE4B75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9E7E76B1-350C-479E-823C-6DB007F82A4F}" type="datetimeFigureOut">
              <a:rPr lang="zh-CN" altLang="en-US"/>
              <a:pPr>
                <a:defRPr/>
              </a:pPr>
              <a:t>2016/12/20</a:t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B16723AE-0CFA-493A-8638-2A1AD520AF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5.xml"/><Relationship Id="rId3" Type="http://schemas.openxmlformats.org/officeDocument/2006/relationships/image" Target="../media/image3.png"/><Relationship Id="rId7" Type="http://schemas.openxmlformats.org/officeDocument/2006/relationships/slide" Target="slide37.xml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24.xml"/><Relationship Id="rId5" Type="http://schemas.openxmlformats.org/officeDocument/2006/relationships/slide" Target="slide33.xml"/><Relationship Id="rId10" Type="http://schemas.openxmlformats.org/officeDocument/2006/relationships/slide" Target="slide22.xml"/><Relationship Id="rId4" Type="http://schemas.openxmlformats.org/officeDocument/2006/relationships/slide" Target="slide29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b.sqmc.edu.c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0033" y="1336399"/>
            <a:ext cx="10453035" cy="3964763"/>
            <a:chOff x="800033" y="1023874"/>
            <a:chExt cx="10453035" cy="3964763"/>
          </a:xfrm>
        </p:grpSpPr>
        <p:sp>
          <p:nvSpPr>
            <p:cNvPr id="4" name="文本框 3"/>
            <p:cNvSpPr txBox="1"/>
            <p:nvPr/>
          </p:nvSpPr>
          <p:spPr>
            <a:xfrm>
              <a:off x="800033" y="4342306"/>
              <a:ext cx="1045303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n w="0"/>
                  <a:solidFill>
                    <a:schemeClr val="accent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n-ea"/>
                  <a:ea typeface="+mn-ea"/>
                </a:rPr>
                <a:t>图书馆 周倩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712464" y="1023874"/>
              <a:ext cx="6340197" cy="2192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48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三全学院图书馆</a:t>
              </a:r>
              <a:endParaRPr lang="en-US" altLang="zh-CN" sz="4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48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馆藏查询系统使用指南</a:t>
              </a:r>
              <a:endParaRPr lang="zh-CN" altLang="en-US" sz="48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6" grpId="12"/>
      <p:bldP spid="6" grpId="13"/>
      <p:bldP spid="6" grpId="14"/>
      <p:bldP spid="6" grpId="15"/>
      <p:bldP spid="6" grpId="16"/>
      <p:bldP spid="6" grpId="17"/>
      <p:bldP spid="6" grpId="18"/>
      <p:bldP spid="6" grpId="19"/>
      <p:bldP spid="6" grpId="20"/>
      <p:bldP spid="6" grpId="21"/>
      <p:bldP spid="6" grpId="22"/>
      <p:bldP spid="6" grpId="2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96215" y="193675"/>
            <a:ext cx="480568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23"/>
          <p:cNvSpPr txBox="1">
            <a:spLocks noChangeArrowheads="1"/>
          </p:cNvSpPr>
          <p:nvPr/>
        </p:nvSpPr>
        <p:spPr bwMode="auto">
          <a:xfrm>
            <a:off x="135890" y="229870"/>
            <a:ext cx="500189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三</a:t>
            </a:r>
            <a:r>
              <a:rPr lang="en-US" altLang="zh-CN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.</a:t>
            </a:r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馆藏查询系统使用方法</a:t>
            </a:r>
            <a:endParaRPr kumimoji="0" 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5640" y="255270"/>
            <a:ext cx="379603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系统登录方法</a:t>
            </a:r>
          </a:p>
        </p:txBody>
      </p:sp>
      <p:pic>
        <p:nvPicPr>
          <p:cNvPr id="6" name="图片 5" descr="360截图201612111809095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9540" y="1053465"/>
            <a:ext cx="9392920" cy="5620385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9551670" y="1612265"/>
            <a:ext cx="1115695" cy="530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10241280" y="4787900"/>
            <a:ext cx="1285240" cy="691515"/>
          </a:xfrm>
          <a:prstGeom prst="wedgeRoundRectCallout">
            <a:avLst>
              <a:gd name="adj1" fmla="val -100659"/>
              <a:gd name="adj2" fmla="val -115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pPr algn="just"/>
            <a:r>
              <a:rPr lang="zh-CN" altLang="en-US" sz="1500" dirty="0" smtClean="0">
                <a:latin typeface="+mn-ea"/>
                <a:ea typeface="+mn-ea"/>
              </a:rPr>
              <a:t>点击这里输入</a:t>
            </a:r>
          </a:p>
          <a:p>
            <a:pPr algn="just"/>
            <a:r>
              <a:rPr lang="zh-CN" altLang="en-US" sz="1500" dirty="0" smtClean="0">
                <a:latin typeface="+mn-ea"/>
                <a:ea typeface="+mn-ea"/>
              </a:rPr>
              <a:t>账号密码</a:t>
            </a:r>
            <a:endParaRPr lang="zh-CN" altLang="en-US" sz="1500" dirty="0">
              <a:latin typeface="+mn-ea"/>
              <a:ea typeface="+mn-ea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9932670" y="5881370"/>
            <a:ext cx="1285240" cy="691515"/>
          </a:xfrm>
          <a:prstGeom prst="wedgeRoundRectCallout">
            <a:avLst>
              <a:gd name="adj1" fmla="val -100659"/>
              <a:gd name="adj2" fmla="val -115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pPr algn="just"/>
            <a:r>
              <a:rPr lang="zh-CN" altLang="en-US" sz="1500" dirty="0" smtClean="0">
                <a:latin typeface="+mn-ea"/>
                <a:ea typeface="+mn-ea"/>
              </a:rPr>
              <a:t>点击这里登录</a:t>
            </a:r>
          </a:p>
          <a:p>
            <a:pPr algn="just"/>
            <a:r>
              <a:rPr lang="zh-CN" altLang="en-US" sz="1500" dirty="0" smtClean="0">
                <a:latin typeface="+mn-ea"/>
                <a:ea typeface="+mn-ea"/>
              </a:rPr>
              <a:t>系统</a:t>
            </a:r>
            <a:endParaRPr lang="zh-CN" altLang="en-US" sz="15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491236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795770" y="1590675"/>
            <a:ext cx="2969260" cy="508000"/>
            <a:chOff x="1276" y="2494"/>
            <a:chExt cx="4676" cy="800"/>
          </a:xfrm>
        </p:grpSpPr>
        <p:grpSp>
          <p:nvGrpSpPr>
            <p:cNvPr id="69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70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5" name="AutoShape 37">
              <a:hlinkClick r:id="rId4" action="ppaction://hlinksldjump"/>
            </p:cNvPr>
            <p:cNvSpPr/>
            <p:nvPr/>
          </p:nvSpPr>
          <p:spPr>
            <a:xfrm>
              <a:off x="1896" y="2494"/>
              <a:ext cx="4056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6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、读者荐购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6" name="Group 38"/>
          <p:cNvGrpSpPr/>
          <p:nvPr/>
        </p:nvGrpSpPr>
        <p:grpSpPr>
          <a:xfrm>
            <a:off x="6772275" y="2660015"/>
            <a:ext cx="381000" cy="381000"/>
            <a:chOff x="0" y="0"/>
            <a:chExt cx="1615" cy="1615"/>
          </a:xfrm>
        </p:grpSpPr>
        <p:sp>
          <p:nvSpPr>
            <p:cNvPr id="77" name="Oval 39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8" name="Oval 40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9" name="Oval 41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Oval 42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1" name="Oval 43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2" name="AutoShape 37">
            <a:hlinkClick r:id="rId5" action="ppaction://hlinksldjump"/>
          </p:cNvPr>
          <p:cNvSpPr/>
          <p:nvPr/>
        </p:nvSpPr>
        <p:spPr>
          <a:xfrm>
            <a:off x="7176135" y="2595880"/>
            <a:ext cx="2588260" cy="50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、信息发布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6759575" y="3601085"/>
            <a:ext cx="3004820" cy="508000"/>
            <a:chOff x="1276" y="2494"/>
            <a:chExt cx="4732" cy="800"/>
          </a:xfrm>
        </p:grpSpPr>
        <p:grpSp>
          <p:nvGrpSpPr>
            <p:cNvPr id="84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85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0" name="AutoShape 37">
              <a:hlinkClick r:id="rId6" action="ppaction://hlinksldjump"/>
            </p:cNvPr>
            <p:cNvSpPr/>
            <p:nvPr/>
          </p:nvSpPr>
          <p:spPr>
            <a:xfrm>
              <a:off x="1896" y="2494"/>
              <a:ext cx="4112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8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、情报检索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5770" y="5786755"/>
            <a:ext cx="2969260" cy="508000"/>
            <a:chOff x="1276" y="2494"/>
            <a:chExt cx="4676" cy="800"/>
          </a:xfrm>
        </p:grpSpPr>
        <p:grpSp>
          <p:nvGrpSpPr>
            <p:cNvPr id="92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93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8" name="AutoShape 37">
              <a:hlinkClick r:id="rId7" action="ppaction://hlinksldjump"/>
            </p:cNvPr>
            <p:cNvSpPr/>
            <p:nvPr/>
          </p:nvSpPr>
          <p:spPr>
            <a:xfrm>
              <a:off x="1896" y="2494"/>
              <a:ext cx="4056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10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、个人图书馆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795770" y="4693920"/>
            <a:ext cx="2955925" cy="508000"/>
            <a:chOff x="1276" y="2494"/>
            <a:chExt cx="4655" cy="800"/>
          </a:xfrm>
        </p:grpSpPr>
        <p:grpSp>
          <p:nvGrpSpPr>
            <p:cNvPr id="100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101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6" name="AutoShape 37">
              <a:hlinkClick r:id="rId8" action="ppaction://hlinksldjump"/>
            </p:cNvPr>
            <p:cNvSpPr/>
            <p:nvPr/>
          </p:nvSpPr>
          <p:spPr>
            <a:xfrm>
              <a:off x="1875" y="2494"/>
              <a:ext cx="4056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9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、期刊篇目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3453060" y="685660"/>
            <a:ext cx="5236845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该系统共有十个功能模块：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321853" y="241365"/>
            <a:ext cx="478726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三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馆藏查询系统使用方法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703070" y="1568450"/>
            <a:ext cx="2969260" cy="508000"/>
            <a:chOff x="1276" y="2494"/>
            <a:chExt cx="4676" cy="800"/>
          </a:xfrm>
        </p:grpSpPr>
        <p:grpSp>
          <p:nvGrpSpPr>
            <p:cNvPr id="7182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7184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5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1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87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3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EFE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181" name="AutoShape 37">
              <a:hlinkClick r:id="rId9" action="ppaction://hlinksldjump" tooltip="书目检索"/>
            </p:cNvPr>
            <p:cNvSpPr/>
            <p:nvPr/>
          </p:nvSpPr>
          <p:spPr>
            <a:xfrm>
              <a:off x="1896" y="2494"/>
              <a:ext cx="4056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1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、书目检索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4" name="Group 38"/>
          <p:cNvGrpSpPr/>
          <p:nvPr/>
        </p:nvGrpSpPr>
        <p:grpSpPr>
          <a:xfrm>
            <a:off x="1679575" y="2637790"/>
            <a:ext cx="381000" cy="381000"/>
            <a:chOff x="0" y="0"/>
            <a:chExt cx="1615" cy="1615"/>
          </a:xfrm>
        </p:grpSpPr>
        <p:sp>
          <p:nvSpPr>
            <p:cNvPr id="35" name="Oval 39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6" name="Oval 40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7" name="Oval 41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Oval 42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9" name="Oval 43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AutoShape 37">
            <a:hlinkClick r:id="rId10" action="ppaction://hlinksldjump"/>
          </p:cNvPr>
          <p:cNvSpPr/>
          <p:nvPr/>
        </p:nvSpPr>
        <p:spPr>
          <a:xfrm>
            <a:off x="2083435" y="2573655"/>
            <a:ext cx="2588260" cy="50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、分类浏览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66875" y="3578860"/>
            <a:ext cx="3004820" cy="508000"/>
            <a:chOff x="1276" y="2494"/>
            <a:chExt cx="4732" cy="800"/>
          </a:xfrm>
        </p:grpSpPr>
        <p:grpSp>
          <p:nvGrpSpPr>
            <p:cNvPr id="42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43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8" name="AutoShape 37">
              <a:hlinkClick r:id="rId11" action="ppaction://hlinksldjump"/>
            </p:cNvPr>
            <p:cNvSpPr/>
            <p:nvPr/>
          </p:nvSpPr>
          <p:spPr>
            <a:xfrm>
              <a:off x="1896" y="2494"/>
              <a:ext cx="4112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3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、热门推荐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03070" y="5764530"/>
            <a:ext cx="2969260" cy="508000"/>
            <a:chOff x="1276" y="2494"/>
            <a:chExt cx="4676" cy="800"/>
          </a:xfrm>
        </p:grpSpPr>
        <p:grpSp>
          <p:nvGrpSpPr>
            <p:cNvPr id="50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51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6" name="AutoShape 37">
              <a:hlinkClick r:id="rId12" action="ppaction://hlinksldjump"/>
            </p:cNvPr>
            <p:cNvSpPr/>
            <p:nvPr/>
          </p:nvSpPr>
          <p:spPr>
            <a:xfrm>
              <a:off x="1896" y="2494"/>
              <a:ext cx="4056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5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、期刊导航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03070" y="4671695"/>
            <a:ext cx="2969260" cy="508000"/>
            <a:chOff x="1276" y="2494"/>
            <a:chExt cx="4676" cy="800"/>
          </a:xfrm>
        </p:grpSpPr>
        <p:grpSp>
          <p:nvGrpSpPr>
            <p:cNvPr id="58" name="Group 38"/>
            <p:cNvGrpSpPr/>
            <p:nvPr/>
          </p:nvGrpSpPr>
          <p:grpSpPr>
            <a:xfrm>
              <a:off x="1276" y="2610"/>
              <a:ext cx="600" cy="600"/>
              <a:chOff x="0" y="0"/>
              <a:chExt cx="1615" cy="1615"/>
            </a:xfrm>
          </p:grpSpPr>
          <p:sp>
            <p:nvSpPr>
              <p:cNvPr id="59" name="Oval 39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40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auto">
              <a:xfrm>
                <a:off x="175" y="17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Oval 42"/>
              <p:cNvSpPr/>
              <p:nvPr/>
            </p:nvSpPr>
            <p:spPr>
              <a:xfrm>
                <a:off x="176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Oval 43"/>
              <p:cNvSpPr>
                <a:spLocks noChangeArrowheads="1"/>
              </p:cNvSpPr>
              <p:nvPr/>
            </p:nvSpPr>
            <p:spPr bwMode="auto">
              <a:xfrm>
                <a:off x="256" y="256"/>
                <a:ext cx="1097" cy="1104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4" name="AutoShape 37">
              <a:hlinkClick r:id="rId13" action="ppaction://hlinksldjump"/>
            </p:cNvPr>
            <p:cNvSpPr/>
            <p:nvPr/>
          </p:nvSpPr>
          <p:spPr>
            <a:xfrm>
              <a:off x="1896" y="2494"/>
              <a:ext cx="4056" cy="8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285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4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、新书通报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dissolv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 flipV="1">
            <a:off x="2135505" y="1502410"/>
            <a:ext cx="1898650" cy="1707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49F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13690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318043" y="241365"/>
            <a:ext cx="245046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、书目检索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5885" y="1195705"/>
            <a:ext cx="47371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系统后，点击“书目检索”进入相关页面。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读者通过书目检索，不用到图书馆，就可以查询到本馆馆藏文献资源的书目及相关信息。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书目查询的范围包含馆藏图书库和期刊库，读者输入检索条件，就能获得相关的书目信息，还可以分库检索，更准确的定位到所需要的书籍。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713105" y="2548890"/>
            <a:ext cx="1422400" cy="1413510"/>
            <a:chOff x="1123" y="4014"/>
            <a:chExt cx="2240" cy="2226"/>
          </a:xfrm>
        </p:grpSpPr>
        <p:sp>
          <p:nvSpPr>
            <p:cNvPr id="184" name=" 184"/>
            <p:cNvSpPr/>
            <p:nvPr/>
          </p:nvSpPr>
          <p:spPr>
            <a:xfrm>
              <a:off x="1123" y="4014"/>
              <a:ext cx="2240" cy="22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89" y="4832"/>
              <a:ext cx="2051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书目检索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56050" y="1195070"/>
            <a:ext cx="2065020" cy="749300"/>
            <a:chOff x="7503" y="2794"/>
            <a:chExt cx="3630" cy="1510"/>
          </a:xfrm>
        </p:grpSpPr>
        <p:sp>
          <p:nvSpPr>
            <p:cNvPr id="9" name="流程图: 可选过程 8"/>
            <p:cNvSpPr/>
            <p:nvPr/>
          </p:nvSpPr>
          <p:spPr>
            <a:xfrm>
              <a:off x="7503" y="2794"/>
              <a:ext cx="3630" cy="1510"/>
            </a:xfrm>
            <a:prstGeom prst="flowChartAlternate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41" y="3127"/>
              <a:ext cx="2656" cy="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+mn-ea"/>
                  <a:ea typeface="+mn-ea"/>
                </a:rPr>
                <a:t>简单检索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53510" y="2460625"/>
            <a:ext cx="2065020" cy="749300"/>
            <a:chOff x="7503" y="2794"/>
            <a:chExt cx="3630" cy="1510"/>
          </a:xfrm>
        </p:grpSpPr>
        <p:sp>
          <p:nvSpPr>
            <p:cNvPr id="14" name="流程图: 可选过程 13"/>
            <p:cNvSpPr/>
            <p:nvPr/>
          </p:nvSpPr>
          <p:spPr>
            <a:xfrm>
              <a:off x="7503" y="2794"/>
              <a:ext cx="3630" cy="1510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10" y="3220"/>
              <a:ext cx="2746" cy="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+mn-ea"/>
                  <a:ea typeface="+mn-ea"/>
                </a:rPr>
                <a:t>多字段检索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53510" y="3666490"/>
            <a:ext cx="2065020" cy="749300"/>
            <a:chOff x="7503" y="2954"/>
            <a:chExt cx="3630" cy="1510"/>
          </a:xfrm>
        </p:grpSpPr>
        <p:sp>
          <p:nvSpPr>
            <p:cNvPr id="18" name="流程图: 可选过程 17"/>
            <p:cNvSpPr/>
            <p:nvPr/>
          </p:nvSpPr>
          <p:spPr>
            <a:xfrm>
              <a:off x="7503" y="2954"/>
              <a:ext cx="3630" cy="1510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87" y="3292"/>
              <a:ext cx="2469" cy="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+mn-ea"/>
                  <a:ea typeface="+mn-ea"/>
                </a:rPr>
                <a:t>组合检索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54780" y="4838065"/>
            <a:ext cx="2065020" cy="749300"/>
            <a:chOff x="7501" y="3256"/>
            <a:chExt cx="3630" cy="1510"/>
          </a:xfrm>
        </p:grpSpPr>
        <p:sp>
          <p:nvSpPr>
            <p:cNvPr id="21" name="流程图: 可选过程 20"/>
            <p:cNvSpPr/>
            <p:nvPr/>
          </p:nvSpPr>
          <p:spPr>
            <a:xfrm>
              <a:off x="7501" y="3256"/>
              <a:ext cx="3630" cy="1510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65" y="3610"/>
              <a:ext cx="2485" cy="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+mn-ea"/>
                  <a:ea typeface="+mn-ea"/>
                </a:rPr>
                <a:t>二次检索</a:t>
              </a:r>
            </a:p>
          </p:txBody>
        </p:sp>
      </p:grpSp>
      <p:cxnSp>
        <p:nvCxnSpPr>
          <p:cNvPr id="25" name="直接连接符 24"/>
          <p:cNvCxnSpPr>
            <a:stCxn id="5" idx="3"/>
            <a:endCxn id="14" idx="1"/>
          </p:cNvCxnSpPr>
          <p:nvPr/>
        </p:nvCxnSpPr>
        <p:spPr>
          <a:xfrm flipV="1">
            <a:off x="2057400" y="2835275"/>
            <a:ext cx="1896110" cy="441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49F8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直接连接符 25"/>
          <p:cNvCxnSpPr>
            <a:endCxn id="18" idx="1"/>
          </p:cNvCxnSpPr>
          <p:nvPr/>
        </p:nvCxnSpPr>
        <p:spPr>
          <a:xfrm>
            <a:off x="2080895" y="3256915"/>
            <a:ext cx="1872615" cy="7842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49F8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>
            <a:endCxn id="21" idx="1"/>
          </p:cNvCxnSpPr>
          <p:nvPr/>
        </p:nvCxnSpPr>
        <p:spPr>
          <a:xfrm>
            <a:off x="2117725" y="3268980"/>
            <a:ext cx="1837055" cy="19437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49F8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13690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318043" y="241365"/>
            <a:ext cx="285877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）简单检索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1985" y="967740"/>
            <a:ext cx="1104011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在检索框输入想要检索的内容，在搜索模式、文献类型当中选择相应的选项，点击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，即可检索到相应的信息。如按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药理学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搜索。</a:t>
            </a:r>
          </a:p>
        </p:txBody>
      </p:sp>
      <p:pic>
        <p:nvPicPr>
          <p:cNvPr id="23" name="图片 22" descr="360截图201612101430219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15" y="1602105"/>
            <a:ext cx="10529570" cy="43688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854710" y="2328545"/>
            <a:ext cx="1064895" cy="9671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1040765" y="4126230"/>
            <a:ext cx="1447800" cy="533400"/>
          </a:xfrm>
          <a:prstGeom prst="wedgeRoundRectCallout">
            <a:avLst>
              <a:gd name="adj1" fmla="val -39035"/>
              <a:gd name="adj2" fmla="val -23535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pPr algn="ctr"/>
            <a:r>
              <a:rPr lang="zh-CN" altLang="en-US" sz="1500" dirty="0" smtClean="0">
                <a:latin typeface="+mn-ea"/>
                <a:ea typeface="+mn-ea"/>
              </a:rPr>
              <a:t>点击确定</a:t>
            </a:r>
            <a:endParaRPr lang="en-US" altLang="zh-CN" sz="1500" dirty="0" smtClean="0">
              <a:latin typeface="+mn-ea"/>
              <a:ea typeface="+mn-ea"/>
            </a:endParaRPr>
          </a:p>
          <a:p>
            <a:pPr algn="ctr"/>
            <a:r>
              <a:rPr lang="zh-CN" altLang="en-US" sz="1500" dirty="0" smtClean="0">
                <a:latin typeface="+mn-ea"/>
                <a:ea typeface="+mn-ea"/>
              </a:rPr>
              <a:t>检索方式</a:t>
            </a:r>
            <a:endParaRPr lang="zh-CN" altLang="en-US" sz="1500" dirty="0">
              <a:latin typeface="+mn-ea"/>
              <a:ea typeface="+mn-ea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4960620" y="3295650"/>
            <a:ext cx="1752600" cy="685800"/>
          </a:xfrm>
          <a:prstGeom prst="wedgeRoundRectCallout">
            <a:avLst>
              <a:gd name="adj1" fmla="val -114057"/>
              <a:gd name="adj2" fmla="val 13490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500" dirty="0" smtClean="0">
                <a:latin typeface="+mn-ea"/>
                <a:ea typeface="+mn-ea"/>
              </a:rPr>
              <a:t>点击确定</a:t>
            </a:r>
            <a:endParaRPr lang="en-US" altLang="zh-CN" sz="1500" dirty="0" smtClean="0">
              <a:latin typeface="+mn-ea"/>
              <a:ea typeface="+mn-ea"/>
            </a:endParaRPr>
          </a:p>
          <a:p>
            <a:r>
              <a:rPr lang="zh-CN" altLang="en-US" sz="1500" dirty="0" smtClean="0">
                <a:latin typeface="+mn-ea"/>
                <a:ea typeface="+mn-ea"/>
              </a:rPr>
              <a:t>检索文献类型</a:t>
            </a:r>
            <a:endParaRPr lang="zh-CN" altLang="en-US" sz="1500" dirty="0">
              <a:latin typeface="+mn-ea"/>
              <a:ea typeface="+mn-ea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564890" y="6059805"/>
            <a:ext cx="2057400" cy="762000"/>
          </a:xfrm>
          <a:prstGeom prst="wedgeRoundRectCallout">
            <a:avLst>
              <a:gd name="adj1" fmla="val -57685"/>
              <a:gd name="adj2" fmla="val -11599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500" dirty="0" smtClean="0">
                <a:latin typeface="+mn-ea"/>
                <a:ea typeface="+mn-ea"/>
              </a:rPr>
              <a:t>在这里</a:t>
            </a:r>
            <a:endParaRPr lang="en-US" altLang="zh-CN" sz="1500" dirty="0" smtClean="0">
              <a:latin typeface="+mn-ea"/>
              <a:ea typeface="+mn-ea"/>
            </a:endParaRPr>
          </a:p>
          <a:p>
            <a:r>
              <a:rPr lang="zh-CN" altLang="en-US" sz="1500" dirty="0" smtClean="0">
                <a:latin typeface="+mn-ea"/>
                <a:ea typeface="+mn-ea"/>
              </a:rPr>
              <a:t>确定要检索的途径：</a:t>
            </a:r>
            <a:endParaRPr lang="en-US" altLang="zh-CN" sz="1500" dirty="0" smtClean="0">
              <a:latin typeface="+mn-ea"/>
              <a:ea typeface="+mn-ea"/>
            </a:endParaRPr>
          </a:p>
          <a:p>
            <a:r>
              <a:rPr lang="zh-CN" altLang="en-US" sz="1500" dirty="0" smtClean="0">
                <a:latin typeface="+mn-ea"/>
                <a:ea typeface="+mn-ea"/>
              </a:rPr>
              <a:t>书名、著者</a:t>
            </a:r>
            <a:r>
              <a:rPr lang="en-US" altLang="zh-CN" sz="1500" dirty="0" smtClean="0">
                <a:latin typeface="+mn-ea"/>
                <a:ea typeface="+mn-ea"/>
              </a:rPr>
              <a:t>…….</a:t>
            </a:r>
            <a:endParaRPr lang="zh-CN" altLang="en-US" sz="1500" dirty="0">
              <a:latin typeface="+mn-ea"/>
              <a:ea typeface="+mn-ea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6929120" y="6096000"/>
            <a:ext cx="1752600" cy="685800"/>
          </a:xfrm>
          <a:prstGeom prst="wedgeRoundRectCallout">
            <a:avLst>
              <a:gd name="adj1" fmla="val -236253"/>
              <a:gd name="adj2" fmla="val -209823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500" dirty="0" smtClean="0">
                <a:latin typeface="+mn-ea"/>
                <a:ea typeface="+mn-ea"/>
              </a:rPr>
              <a:t>在这里输入</a:t>
            </a:r>
            <a:endParaRPr lang="en-US" altLang="zh-CN" sz="1500" dirty="0" smtClean="0">
              <a:latin typeface="+mn-ea"/>
              <a:ea typeface="+mn-ea"/>
            </a:endParaRPr>
          </a:p>
          <a:p>
            <a:r>
              <a:rPr lang="zh-CN" altLang="en-US" sz="1500" dirty="0" smtClean="0">
                <a:latin typeface="+mn-ea"/>
                <a:ea typeface="+mn-ea"/>
              </a:rPr>
              <a:t>你要检索的内容</a:t>
            </a:r>
            <a:endParaRPr lang="zh-CN" altLang="en-US" sz="1500" dirty="0">
              <a:latin typeface="+mn-ea"/>
              <a:ea typeface="+mn-ea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8681720" y="3644900"/>
            <a:ext cx="1828800" cy="609600"/>
          </a:xfrm>
          <a:prstGeom prst="wedgeRoundRectCallout">
            <a:avLst>
              <a:gd name="adj1" fmla="val -56777"/>
              <a:gd name="adj2" fmla="val 17017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500" dirty="0" smtClean="0">
                <a:latin typeface="+mn-ea"/>
                <a:ea typeface="+mn-ea"/>
              </a:rPr>
              <a:t>点击搜索</a:t>
            </a:r>
            <a:endParaRPr lang="en-US" altLang="zh-CN" sz="1500" dirty="0" smtClean="0">
              <a:latin typeface="+mn-ea"/>
              <a:ea typeface="+mn-ea"/>
            </a:endParaRPr>
          </a:p>
          <a:p>
            <a:r>
              <a:rPr lang="zh-CN" altLang="en-US" sz="1500" dirty="0" smtClean="0">
                <a:latin typeface="+mn-ea"/>
                <a:ea typeface="+mn-ea"/>
              </a:rPr>
              <a:t>可以得到检索结果</a:t>
            </a:r>
            <a:endParaRPr lang="zh-CN" altLang="en-US" sz="1500" dirty="0">
              <a:latin typeface="+mn-ea"/>
              <a:ea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16250" y="4928235"/>
            <a:ext cx="15671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药理学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4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4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10" grpId="0"/>
      <p:bldP spid="29" grpId="0" animBg="1"/>
      <p:bldP spid="29" grpId="2" animBg="1"/>
      <p:bldP spid="29" grpId="3" animBg="1"/>
      <p:bldP spid="29" grpId="4" animBg="1"/>
      <p:bldP spid="32" grpId="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  <p:bldP spid="43" grpId="7" animBg="1"/>
      <p:bldP spid="44" grpId="0" animBg="1"/>
      <p:bldP spid="45" grpId="0"/>
      <p:bldP spid="45" grpId="1"/>
      <p:bldP spid="45" grpId="2"/>
      <p:bldP spid="45" grpId="3"/>
      <p:bldP spid="4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40662" y="803037"/>
            <a:ext cx="3291188" cy="164577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9331325" cy="675005"/>
            <a:chOff x="0" y="305"/>
            <a:chExt cx="14695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1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）简单检索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21" y="504"/>
              <a:ext cx="8075" cy="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药理学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”——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检索结果</a:t>
              </a:r>
            </a:p>
          </p:txBody>
        </p:sp>
      </p:grpSp>
      <p:pic>
        <p:nvPicPr>
          <p:cNvPr id="15" name="图片 14" descr="360截图201612101458068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5" y="1127125"/>
            <a:ext cx="10273030" cy="523938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198370" y="4039235"/>
            <a:ext cx="802005" cy="2933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10335" y="4601845"/>
            <a:ext cx="6217920" cy="16649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159250" y="3549650"/>
            <a:ext cx="1522095" cy="685800"/>
          </a:xfrm>
          <a:prstGeom prst="wedgeRoundRectCallout">
            <a:avLst>
              <a:gd name="adj1" fmla="val -134476"/>
              <a:gd name="adj2" fmla="val 39924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600" dirty="0" smtClean="0"/>
              <a:t>记下这个号码</a:t>
            </a:r>
            <a:endParaRPr lang="en-US" altLang="zh-CN" sz="1600" dirty="0" smtClean="0"/>
          </a:p>
          <a:p>
            <a:r>
              <a:rPr lang="zh-CN" altLang="en-US" sz="1600" dirty="0" smtClean="0"/>
              <a:t>到书库按号找书</a:t>
            </a:r>
            <a:endParaRPr lang="zh-CN" altLang="en-US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921885" y="1468120"/>
            <a:ext cx="1980565" cy="762000"/>
          </a:xfrm>
          <a:prstGeom prst="wedgeRoundRectCallout">
            <a:avLst>
              <a:gd name="adj1" fmla="val 55555"/>
              <a:gd name="adj2" fmla="val 189583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600" dirty="0" smtClean="0"/>
              <a:t>在这里看到图书馆</a:t>
            </a:r>
            <a:endParaRPr lang="en-US" altLang="zh-CN" sz="1600" dirty="0" smtClean="0"/>
          </a:p>
          <a:p>
            <a:r>
              <a:rPr lang="zh-CN" altLang="en-US" sz="1600" dirty="0" smtClean="0"/>
              <a:t>收藏相关图书的情况</a:t>
            </a:r>
            <a:endParaRPr lang="zh-CN" altLang="en-US" sz="1600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628890" y="5941695"/>
            <a:ext cx="1846580" cy="685800"/>
          </a:xfrm>
          <a:prstGeom prst="wedgeRoundRectCallout">
            <a:avLst>
              <a:gd name="adj1" fmla="val -106360"/>
              <a:gd name="adj2" fmla="val -4218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600" dirty="0" smtClean="0"/>
              <a:t>这里就是搜索图书</a:t>
            </a:r>
            <a:endParaRPr lang="en-US" altLang="zh-CN" sz="1600" dirty="0" smtClean="0"/>
          </a:p>
          <a:p>
            <a:r>
              <a:rPr lang="zh-CN" altLang="en-US" sz="1600" dirty="0" smtClean="0"/>
              <a:t>的馆藏情况</a:t>
            </a:r>
            <a:endParaRPr lang="en-US" altLang="zh-CN" sz="1600" dirty="0" smtClean="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10275" y="3465195"/>
            <a:ext cx="2317750" cy="241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圆角矩形 17"/>
          <p:cNvSpPr/>
          <p:nvPr/>
        </p:nvSpPr>
        <p:spPr>
          <a:xfrm>
            <a:off x="8690610" y="3146425"/>
            <a:ext cx="1614805" cy="10287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8183880" y="2044700"/>
            <a:ext cx="1292225" cy="538480"/>
          </a:xfrm>
          <a:prstGeom prst="wedgeRoundRectCallout">
            <a:avLst>
              <a:gd name="adj1" fmla="val 51313"/>
              <a:gd name="adj2" fmla="val 14433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选择显示和排序方式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369570" y="2370455"/>
            <a:ext cx="1560830" cy="799465"/>
          </a:xfrm>
          <a:prstGeom prst="wedgeRoundRectCallout">
            <a:avLst>
              <a:gd name="adj1" fmla="val 44060"/>
              <a:gd name="adj2" fmla="val 113542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点击书名可查看该书详细信息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582420" y="3587115"/>
            <a:ext cx="944880" cy="39179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405370" y="3869055"/>
            <a:ext cx="812800" cy="9690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8785860" y="4601845"/>
            <a:ext cx="1136650" cy="751205"/>
          </a:xfrm>
          <a:prstGeom prst="wedgeRoundRectCallout">
            <a:avLst>
              <a:gd name="adj1" fmla="val -114330"/>
              <a:gd name="adj2" fmla="val -5436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lIns="36195" tIns="71755" rIns="36195" bIns="71755" anchor="ctr"/>
          <a:lstStyle/>
          <a:p>
            <a:r>
              <a:rPr lang="zh-CN" altLang="en-US" sz="1600" dirty="0" smtClean="0"/>
              <a:t>借阅情况，</a:t>
            </a:r>
          </a:p>
          <a:p>
            <a:r>
              <a:rPr lang="zh-CN" altLang="en-US" sz="1600" dirty="0" smtClean="0"/>
              <a:t>点击还可进</a:t>
            </a:r>
          </a:p>
          <a:p>
            <a:r>
              <a:rPr lang="zh-CN" altLang="en-US" sz="1600" dirty="0" smtClean="0"/>
              <a:t>行收藏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489565" y="1731645"/>
            <a:ext cx="1589405" cy="367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检索结果页面可看到图书的题名、索书号、责任者、ISBN、出版社、主题词等信息，自动显示书刊类型、相关热门检索词、网络资源、借阅信息、馆藏信息、馆藏预览等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9500870" cy="675005"/>
            <a:chOff x="0" y="305"/>
            <a:chExt cx="14962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1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）简单检索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749" y="504"/>
              <a:ext cx="9213" cy="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点击《临床药理学》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查看结果</a:t>
              </a:r>
            </a:p>
          </p:txBody>
        </p:sp>
      </p:grpSp>
      <p:pic>
        <p:nvPicPr>
          <p:cNvPr id="6" name="图片 5" descr="360截图201612101536208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340" y="852170"/>
            <a:ext cx="9523095" cy="59239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1495" y="1298575"/>
            <a:ext cx="1935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点击图书题名的链接可以查看该书的馆藏信息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，还可查看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相关网上资源（如豆瓣资源、google资源、CNKI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资源等），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登录个人账户后还可以对图书进行评分，评论，收藏和预约操作。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10211435" y="320040"/>
            <a:ext cx="1560830" cy="674370"/>
          </a:xfrm>
          <a:prstGeom prst="wedgeRoundRectCallout">
            <a:avLst>
              <a:gd name="adj1" fmla="val 17371"/>
              <a:gd name="adj2" fmla="val 142613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点击可设计借阅关系图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8130540" y="2001520"/>
            <a:ext cx="1560830" cy="665480"/>
          </a:xfrm>
          <a:prstGeom prst="wedgeRoundRectCallout">
            <a:avLst>
              <a:gd name="adj1" fmla="val 44060"/>
              <a:gd name="adj2" fmla="val 113542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点击进行资源分享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8130540" y="3434715"/>
            <a:ext cx="1560830" cy="640715"/>
          </a:xfrm>
          <a:prstGeom prst="wedgeRoundRectCallout">
            <a:avLst>
              <a:gd name="adj1" fmla="val 44060"/>
              <a:gd name="adj2" fmla="val 113542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smtClean="0">
                <a:ln>
                  <a:noFill/>
                </a:ln>
                <a:effectLst/>
                <a:sym typeface="+mn-ea"/>
              </a:rPr>
              <a:t>点击查看该书网上资源链接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8130540" y="4829810"/>
            <a:ext cx="1560830" cy="653415"/>
          </a:xfrm>
          <a:prstGeom prst="wedgeRoundRectCallout">
            <a:avLst>
              <a:gd name="adj1" fmla="val 44060"/>
              <a:gd name="adj2" fmla="val 113542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扫码获得书目和馆藏信息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5987415" y="1298575"/>
            <a:ext cx="1560830" cy="674370"/>
          </a:xfrm>
          <a:prstGeom prst="wedgeRoundRectCallout">
            <a:avLst>
              <a:gd name="adj1" fmla="val -45402"/>
              <a:gd name="adj2" fmla="val 182580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该图书详细信息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481705" y="1200150"/>
            <a:ext cx="2019935" cy="32810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737090" y="1114425"/>
            <a:ext cx="979170" cy="4654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691370" y="3101340"/>
            <a:ext cx="979170" cy="4654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691370" y="4481195"/>
            <a:ext cx="979170" cy="4654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691370" y="5782945"/>
            <a:ext cx="979170" cy="4654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9331960" cy="675005"/>
            <a:chOff x="0" y="305"/>
            <a:chExt cx="14696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1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）简单检索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55" y="504"/>
              <a:ext cx="8441" cy="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《临床药理学》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借阅关系图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63905" y="1445260"/>
            <a:ext cx="4137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93090" y="1053465"/>
            <a:ext cx="397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16" name="图片 15" descr="360截图201612101641423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220" y="904240"/>
            <a:ext cx="9145270" cy="595376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9331960" cy="675005"/>
            <a:chOff x="0" y="305"/>
            <a:chExt cx="14696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1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）简单检索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55" y="504"/>
              <a:ext cx="8441" cy="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《临床药理学》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相关资源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63905" y="1445260"/>
            <a:ext cx="4137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76000" y="3704492"/>
            <a:ext cx="338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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CNKI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学术资源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6000" y="1770181"/>
            <a:ext cx="354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豆瓣相关资源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000" y="2736000"/>
            <a:ext cx="382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</a:t>
            </a:r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google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相关资源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charset="0"/>
            </a:endParaRPr>
          </a:p>
        </p:txBody>
      </p:sp>
      <p:pic>
        <p:nvPicPr>
          <p:cNvPr id="11" name="图片 10" descr="360截图201612101646443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394" y="567153"/>
            <a:ext cx="9554845" cy="6382385"/>
          </a:xfrm>
          <a:prstGeom prst="rect">
            <a:avLst/>
          </a:prstGeom>
        </p:spPr>
      </p:pic>
      <p:pic>
        <p:nvPicPr>
          <p:cNvPr id="13" name="图片 12" descr="360截图201612101706393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5278" y="505563"/>
            <a:ext cx="8811895" cy="6506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2" grpId="2"/>
      <p:bldP spid="12" grpId="3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9331960" cy="675005"/>
            <a:chOff x="0" y="305"/>
            <a:chExt cx="14696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1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）简单检索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55" y="504"/>
              <a:ext cx="8441" cy="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《临床药理学》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二维码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63905" y="1445260"/>
            <a:ext cx="4137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00175" y="1304785"/>
            <a:ext cx="3978275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使用扫码工具扫描该书详细信息页面的二维码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可获得该书的书目信息和馆藏信息，方便又快捷。</a:t>
            </a:r>
          </a:p>
          <a:p>
            <a:pPr latinLnBrk="0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如右图为微信扫码结果界面。提供了该书题名、索书号、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ISBN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、著者、出版社、馆藏地址、馆藏及可借数量等信息，一目了然。</a:t>
            </a:r>
          </a:p>
        </p:txBody>
      </p:sp>
      <p:pic>
        <p:nvPicPr>
          <p:cNvPr id="8" name="图片 7" descr="IMG_00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8205" y="1029335"/>
            <a:ext cx="3276600" cy="5828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3333115" cy="675005"/>
            <a:chOff x="0" y="305"/>
            <a:chExt cx="5249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6" y="380"/>
              <a:ext cx="5145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）多字段检索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1490" y="938530"/>
            <a:ext cx="109486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多字段检索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是提供多个检索项的组合检索，是一种非常有效的检索方式，能够更加准确定位检索项。 </a:t>
            </a:r>
          </a:p>
        </p:txBody>
      </p:sp>
      <p:pic>
        <p:nvPicPr>
          <p:cNvPr id="10" name="图片 9" descr="360截图201612101805306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0985" y="1258570"/>
            <a:ext cx="9809480" cy="559943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319020" y="4603115"/>
            <a:ext cx="6096000" cy="11379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8415020" y="3566795"/>
            <a:ext cx="1560830" cy="674370"/>
          </a:xfrm>
          <a:prstGeom prst="wedgeRoundRectCallout">
            <a:avLst>
              <a:gd name="adj1" fmla="val -45402"/>
              <a:gd name="adj2" fmla="val 182580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根据需要进行选择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4697730" y="2355850"/>
            <a:ext cx="1560830" cy="759460"/>
          </a:xfrm>
          <a:prstGeom prst="wedgeRoundRectCallout">
            <a:avLst>
              <a:gd name="adj1" fmla="val -45402"/>
              <a:gd name="adj2" fmla="val 182580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填写多个字段，精确检索结果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269490" y="2179955"/>
            <a:ext cx="1040765" cy="4895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193675"/>
            <a:ext cx="2799715" cy="674370"/>
            <a:chOff x="0" y="305"/>
            <a:chExt cx="4409" cy="1062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10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635543" y="182310"/>
            <a:ext cx="16154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目  录</a:t>
            </a:r>
          </a:p>
        </p:txBody>
      </p:sp>
      <p:grpSp>
        <p:nvGrpSpPr>
          <p:cNvPr id="5" name="组合 12"/>
          <p:cNvGrpSpPr/>
          <p:nvPr/>
        </p:nvGrpSpPr>
        <p:grpSpPr>
          <a:xfrm>
            <a:off x="2287373" y="1400090"/>
            <a:ext cx="7247840" cy="1314996"/>
            <a:chOff x="395288" y="1557339"/>
            <a:chExt cx="9519782" cy="1727201"/>
          </a:xfrm>
        </p:grpSpPr>
        <p:sp>
          <p:nvSpPr>
            <p:cNvPr id="6" name="矩形 5"/>
            <p:cNvSpPr/>
            <p:nvPr/>
          </p:nvSpPr>
          <p:spPr>
            <a:xfrm>
              <a:off x="2411413" y="1557339"/>
              <a:ext cx="7503657" cy="129559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kern="0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几个概念</a:t>
              </a:r>
              <a:endParaRPr lang="zh-CN" altLang="en-US" sz="28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395288" y="1557340"/>
              <a:ext cx="1871662" cy="1727200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1871662" y="0"/>
                  </a:lnTo>
                  <a:lnTo>
                    <a:pt x="1871662" y="1308095"/>
                  </a:lnTo>
                  <a:lnTo>
                    <a:pt x="935831" y="1727200"/>
                  </a:lnTo>
                  <a:lnTo>
                    <a:pt x="0" y="1308095"/>
                  </a:lnTo>
                  <a:close/>
                </a:path>
              </a:pathLst>
            </a:custGeom>
            <a:solidFill>
              <a:srgbClr val="FB9BA2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bIns="32400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</a:t>
              </a:r>
            </a:p>
          </p:txBody>
        </p:sp>
      </p:grpSp>
      <p:grpSp>
        <p:nvGrpSpPr>
          <p:cNvPr id="8" name="组合 13"/>
          <p:cNvGrpSpPr/>
          <p:nvPr/>
        </p:nvGrpSpPr>
        <p:grpSpPr>
          <a:xfrm>
            <a:off x="2275308" y="2934855"/>
            <a:ext cx="7271653" cy="1314995"/>
            <a:chOff x="395288" y="3069432"/>
            <a:chExt cx="9551060" cy="1727200"/>
          </a:xfrm>
        </p:grpSpPr>
        <p:sp>
          <p:nvSpPr>
            <p:cNvPr id="9" name="矩形 8"/>
            <p:cNvSpPr/>
            <p:nvPr/>
          </p:nvSpPr>
          <p:spPr>
            <a:xfrm>
              <a:off x="2411413" y="3071813"/>
              <a:ext cx="7534935" cy="129329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 smtClea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馆藏文献介绍</a:t>
              </a:r>
              <a:endParaRPr lang="zh-CN" altLang="en-US" sz="28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20"/>
            <p:cNvSpPr/>
            <p:nvPr/>
          </p:nvSpPr>
          <p:spPr>
            <a:xfrm>
              <a:off x="395288" y="3069432"/>
              <a:ext cx="1871662" cy="1727200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935831" y="458779"/>
                  </a:lnTo>
                  <a:lnTo>
                    <a:pt x="1871662" y="0"/>
                  </a:lnTo>
                  <a:lnTo>
                    <a:pt x="1871662" y="1268421"/>
                  </a:lnTo>
                  <a:lnTo>
                    <a:pt x="935831" y="1727200"/>
                  </a:lnTo>
                  <a:lnTo>
                    <a:pt x="0" y="1268421"/>
                  </a:lnTo>
                  <a:close/>
                </a:path>
              </a:pathLst>
            </a:custGeom>
            <a:solidFill>
              <a:srgbClr val="3ECEC7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二</a:t>
              </a:r>
            </a:p>
          </p:txBody>
        </p:sp>
      </p:grpSp>
      <p:grpSp>
        <p:nvGrpSpPr>
          <p:cNvPr id="11" name="组合 14"/>
          <p:cNvGrpSpPr/>
          <p:nvPr/>
        </p:nvGrpSpPr>
        <p:grpSpPr>
          <a:xfrm>
            <a:off x="2287373" y="4528039"/>
            <a:ext cx="7271653" cy="1327641"/>
            <a:chOff x="395288" y="4581525"/>
            <a:chExt cx="9551060" cy="1743809"/>
          </a:xfrm>
        </p:grpSpPr>
        <p:sp>
          <p:nvSpPr>
            <p:cNvPr id="12" name="矩形 11"/>
            <p:cNvSpPr/>
            <p:nvPr/>
          </p:nvSpPr>
          <p:spPr>
            <a:xfrm>
              <a:off x="2387600" y="4581525"/>
              <a:ext cx="7558748" cy="128587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馆藏查询系统使用方法</a:t>
              </a:r>
            </a:p>
          </p:txBody>
        </p:sp>
        <p:sp>
          <p:nvSpPr>
            <p:cNvPr id="13" name="矩形 21"/>
            <p:cNvSpPr/>
            <p:nvPr/>
          </p:nvSpPr>
          <p:spPr>
            <a:xfrm>
              <a:off x="395288" y="4598134"/>
              <a:ext cx="1871662" cy="1727200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935831" y="458779"/>
                  </a:lnTo>
                  <a:lnTo>
                    <a:pt x="1871662" y="0"/>
                  </a:lnTo>
                  <a:lnTo>
                    <a:pt x="1871662" y="1268421"/>
                  </a:lnTo>
                  <a:lnTo>
                    <a:pt x="935831" y="1727200"/>
                  </a:lnTo>
                  <a:lnTo>
                    <a:pt x="0" y="1268421"/>
                  </a:lnTo>
                  <a:close/>
                </a:path>
              </a:pathLst>
            </a:custGeom>
            <a:gradFill>
              <a:gsLst>
                <a:gs pos="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三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3333115" cy="675005"/>
            <a:chOff x="0" y="305"/>
            <a:chExt cx="5249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）组合检索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96850" y="938530"/>
            <a:ext cx="1168146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组合检索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，即复杂检索。读者可通过下拉菜单的“并且”、“或者”等逻辑组配符来组合不同检索词之间的关系，从而适当扩展或者缩小检索的主题范围以达到预期效果。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135" y="1757045"/>
            <a:ext cx="9561830" cy="43237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59025" y="3371215"/>
            <a:ext cx="8309610" cy="3077210"/>
            <a:chOff x="3715" y="5309"/>
            <a:chExt cx="13086" cy="4846"/>
          </a:xfrm>
        </p:grpSpPr>
        <p:sp>
          <p:nvSpPr>
            <p:cNvPr id="19" name="圆角矩形标注 18"/>
            <p:cNvSpPr/>
            <p:nvPr/>
          </p:nvSpPr>
          <p:spPr>
            <a:xfrm>
              <a:off x="14573" y="5309"/>
              <a:ext cx="2228" cy="850"/>
            </a:xfrm>
            <a:prstGeom prst="wedgeRoundRectCallout">
              <a:avLst>
                <a:gd name="adj1" fmla="val -45402"/>
                <a:gd name="adj2" fmla="val 182580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点击增减检索项</a:t>
              </a: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5076" y="5309"/>
              <a:ext cx="2228" cy="850"/>
            </a:xfrm>
            <a:prstGeom prst="wedgeRoundRectCallout">
              <a:avLst>
                <a:gd name="adj1" fmla="val -45402"/>
                <a:gd name="adj2" fmla="val 182580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点击选择检索项</a:t>
              </a:r>
            </a:p>
          </p:txBody>
        </p:sp>
        <p:sp>
          <p:nvSpPr>
            <p:cNvPr id="21" name="圆角矩形标注 20"/>
            <p:cNvSpPr/>
            <p:nvPr/>
          </p:nvSpPr>
          <p:spPr>
            <a:xfrm>
              <a:off x="3715" y="9305"/>
              <a:ext cx="2228" cy="850"/>
            </a:xfrm>
            <a:prstGeom prst="wedgeRoundRectCallout">
              <a:avLst>
                <a:gd name="adj1" fmla="val -46274"/>
                <a:gd name="adj2" fmla="val -146235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点击选择检索项的关系</a:t>
              </a:r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7852" y="5617"/>
              <a:ext cx="2228" cy="850"/>
            </a:xfrm>
            <a:prstGeom prst="wedgeRoundRectCallout">
              <a:avLst>
                <a:gd name="adj1" fmla="val -45402"/>
                <a:gd name="adj2" fmla="val 182580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输入检索词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0480" y="255270"/>
            <a:ext cx="3333115" cy="675005"/>
            <a:chOff x="0" y="305"/>
            <a:chExt cx="5249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26" y="380"/>
              <a:ext cx="45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（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）二次检索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1795" y="1120140"/>
            <a:ext cx="1791970" cy="461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二次检索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，即在检索结果中再次检索，以达到精确结果的目的。在检索框中输入检索词，再选择相应检索项，点击 “在结果中检索”，即可检索到相应的信息。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8235" y="882015"/>
            <a:ext cx="9705340" cy="6094730"/>
            <a:chOff x="3761" y="1389"/>
            <a:chExt cx="15284" cy="9598"/>
          </a:xfrm>
        </p:grpSpPr>
        <p:pic>
          <p:nvPicPr>
            <p:cNvPr id="7" name="图片 6" descr="C:\Users\Administrator\Desktop\QQ图片20161210182925.pngQQ图片2016121018292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761" y="1389"/>
              <a:ext cx="15285" cy="9599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7353" y="5329"/>
              <a:ext cx="6747" cy="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圆角矩形标注 21"/>
            <p:cNvSpPr/>
            <p:nvPr/>
          </p:nvSpPr>
          <p:spPr>
            <a:xfrm>
              <a:off x="10638" y="6354"/>
              <a:ext cx="2941" cy="1794"/>
            </a:xfrm>
            <a:prstGeom prst="wedgeRoundRectCallout">
              <a:avLst>
                <a:gd name="adj1" fmla="val -139255"/>
                <a:gd name="adj2" fmla="val -149944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选择检索项后输入检索词，如选择</a:t>
              </a: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“</a:t>
              </a: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责任者</a:t>
              </a: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”</a:t>
              </a: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后输入</a:t>
              </a: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“</a:t>
              </a: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许小林</a:t>
              </a: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”</a:t>
              </a: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16007" y="6060"/>
              <a:ext cx="1882" cy="850"/>
            </a:xfrm>
            <a:prstGeom prst="wedgeRoundRectCallout">
              <a:avLst>
                <a:gd name="adj1" fmla="val -1301"/>
                <a:gd name="adj2" fmla="val -157529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点击进行二次检索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6317" y="4346"/>
              <a:ext cx="1368" cy="79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708" y="2911"/>
              <a:ext cx="1368" cy="79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2880360" cy="675005"/>
            <a:chOff x="0" y="305"/>
            <a:chExt cx="5249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539" y="380"/>
              <a:ext cx="446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2.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分类浏览</a:t>
              </a:r>
            </a:p>
          </p:txBody>
        </p:sp>
      </p:grpSp>
      <p:sp useBgFill="1">
        <p:nvSpPr>
          <p:cNvPr id="9236" name="矩形 31"/>
          <p:cNvSpPr/>
          <p:nvPr/>
        </p:nvSpPr>
        <p:spPr>
          <a:xfrm>
            <a:off x="820420" y="1277620"/>
            <a:ext cx="4754880" cy="4384040"/>
          </a:xfrm>
          <a:prstGeom prst="rect">
            <a:avLst/>
          </a:prstGeom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3" name="椭圆 30"/>
          <p:cNvSpPr/>
          <p:nvPr/>
        </p:nvSpPr>
        <p:spPr>
          <a:xfrm>
            <a:off x="1193800" y="533400"/>
            <a:ext cx="5955030" cy="5872480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9785" y="1436370"/>
            <a:ext cx="4554220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分类浏览是一种非常有效的浏览方式，目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OPAC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统只提供《中国图书馆图书分类法》，读者可按照中图分类法进行分类浏览，根据图书类别搜索所需图书，更加准确来定位检索项。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模块还可以查看分类浏览列表，如分类的类别、文献类型、该类型数据等，直接点击书目题名可查看书目详细信息。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6132830" y="1115060"/>
          <a:ext cx="5059045" cy="5591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0615"/>
                <a:gridCol w="880745"/>
                <a:gridCol w="3067685"/>
              </a:tblGrid>
              <a:tr h="4527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 dirty="0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基本部类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标记符号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基本类目名称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 dirty="0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马列主义、毛泽东思想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马克思主义、列宁主义、毛泽东思想、邓小平理论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哲学、宗教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哲学、宗教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rowSpan="9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 dirty="0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社会科学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社会科学总论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政治、法律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军事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经济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文化、科学、教育、体育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语言、文字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文学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艺术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历史、地理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rowSpan="10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1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自然科学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自然科学总论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数理科学和化学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天文学、地球科学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生物科学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医药、卫生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农业科学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工业技术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交通运输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航空、航天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highlight>
                            <a:srgbClr val="FFFFFF"/>
                          </a:highlight>
                          <a:latin typeface="+mn-ea"/>
                          <a:cs typeface="Calibri" panose="020F0502020204030204" pitchFamily="34" charset="0"/>
                        </a:rPr>
                        <a:t>环境科学、安全科学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276850" y="697230"/>
            <a:ext cx="697166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中国图书馆图书分类法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的类目体系（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个基本类目）：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3675"/>
            <a:ext cx="3333115" cy="675005"/>
            <a:chOff x="0" y="305"/>
            <a:chExt cx="5249" cy="1063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305"/>
              <a:ext cx="199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9" y="305"/>
              <a:ext cx="4940" cy="1063"/>
            </a:xfrm>
            <a:prstGeom prst="rect">
              <a:avLst/>
            </a:prstGeom>
            <a:solidFill>
              <a:srgbClr val="FC3B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741" y="380"/>
              <a:ext cx="339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2.</a:t>
              </a:r>
              <a:r>
                <a:rPr kumimoji="0" 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分类浏览</a:t>
              </a:r>
              <a:endParaRPr kumimoji="0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 descr="360截图201612111355117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670" y="1057275"/>
            <a:ext cx="10713085" cy="514159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812925" y="1511935"/>
            <a:ext cx="776605" cy="5353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49680" y="3129915"/>
            <a:ext cx="1903095" cy="33140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615170" y="2169160"/>
            <a:ext cx="776605" cy="4133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75385" y="2496185"/>
            <a:ext cx="1902460" cy="5353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3333115" y="5149850"/>
            <a:ext cx="1621790" cy="685800"/>
          </a:xfrm>
          <a:prstGeom prst="wedgeRoundRectCallout">
            <a:avLst>
              <a:gd name="adj1" fmla="val -104099"/>
              <a:gd name="adj2" fmla="val -11425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点击选择中图分类进行检索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98993" y="242000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3.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热门推荐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grpSp>
        <p:nvGrpSpPr>
          <p:cNvPr id="5" name="组合 25"/>
          <p:cNvGrpSpPr/>
          <p:nvPr/>
        </p:nvGrpSpPr>
        <p:grpSpPr>
          <a:xfrm>
            <a:off x="3903345" y="2085340"/>
            <a:ext cx="3340735" cy="2967355"/>
            <a:chOff x="2563813" y="2003388"/>
            <a:chExt cx="3274176" cy="2908337"/>
          </a:xfrm>
        </p:grpSpPr>
        <p:sp>
          <p:nvSpPr>
            <p:cNvPr id="6" name="Freeform 8"/>
            <p:cNvSpPr/>
            <p:nvPr/>
          </p:nvSpPr>
          <p:spPr bwMode="auto">
            <a:xfrm>
              <a:off x="2563813" y="2740025"/>
              <a:ext cx="1250950" cy="2171700"/>
            </a:xfrm>
            <a:custGeom>
              <a:avLst/>
              <a:gdLst>
                <a:gd name="T0" fmla="*/ 2097 w 2101"/>
                <a:gd name="T1" fmla="*/ 2194 h 3648"/>
                <a:gd name="T2" fmla="*/ 1605 w 2101"/>
                <a:gd name="T3" fmla="*/ 1040 h 3648"/>
                <a:gd name="T4" fmla="*/ 1609 w 2101"/>
                <a:gd name="T5" fmla="*/ 1038 h 3648"/>
                <a:gd name="T6" fmla="*/ 1669 w 2101"/>
                <a:gd name="T7" fmla="*/ 576 h 3648"/>
                <a:gd name="T8" fmla="*/ 1045 w 2101"/>
                <a:gd name="T9" fmla="*/ 0 h 3648"/>
                <a:gd name="T10" fmla="*/ 69 w 2101"/>
                <a:gd name="T11" fmla="*/ 336 h 3648"/>
                <a:gd name="T12" fmla="*/ 77 w 2101"/>
                <a:gd name="T13" fmla="*/ 334 h 3648"/>
                <a:gd name="T14" fmla="*/ 5 w 2101"/>
                <a:gd name="T15" fmla="*/ 1040 h 3648"/>
                <a:gd name="T16" fmla="*/ 0 w 2101"/>
                <a:gd name="T17" fmla="*/ 1038 h 3648"/>
                <a:gd name="T18" fmla="*/ 1333 w 2101"/>
                <a:gd name="T19" fmla="*/ 3648 h 3648"/>
                <a:gd name="T20" fmla="*/ 1301 w 2101"/>
                <a:gd name="T21" fmla="*/ 2640 h 3648"/>
                <a:gd name="T22" fmla="*/ 2101 w 2101"/>
                <a:gd name="T23" fmla="*/ 2192 h 3648"/>
                <a:gd name="T24" fmla="*/ 2097 w 2101"/>
                <a:gd name="T25" fmla="*/ 219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1" h="3648">
                  <a:moveTo>
                    <a:pt x="2097" y="2194"/>
                  </a:moveTo>
                  <a:cubicBezTo>
                    <a:pt x="1796" y="1901"/>
                    <a:pt x="1609" y="1492"/>
                    <a:pt x="1605" y="1040"/>
                  </a:cubicBezTo>
                  <a:lnTo>
                    <a:pt x="1609" y="1038"/>
                  </a:lnTo>
                  <a:cubicBezTo>
                    <a:pt x="1609" y="877"/>
                    <a:pt x="1633" y="721"/>
                    <a:pt x="1669" y="576"/>
                  </a:cubicBezTo>
                  <a:lnTo>
                    <a:pt x="1045" y="0"/>
                  </a:lnTo>
                  <a:lnTo>
                    <a:pt x="69" y="336"/>
                  </a:lnTo>
                  <a:lnTo>
                    <a:pt x="77" y="334"/>
                  </a:lnTo>
                  <a:cubicBezTo>
                    <a:pt x="27" y="561"/>
                    <a:pt x="0" y="796"/>
                    <a:pt x="5" y="1040"/>
                  </a:cubicBezTo>
                  <a:lnTo>
                    <a:pt x="0" y="1038"/>
                  </a:lnTo>
                  <a:cubicBezTo>
                    <a:pt x="0" y="2110"/>
                    <a:pt x="524" y="3059"/>
                    <a:pt x="1333" y="3648"/>
                  </a:cubicBezTo>
                  <a:lnTo>
                    <a:pt x="1301" y="2640"/>
                  </a:lnTo>
                  <a:lnTo>
                    <a:pt x="2101" y="2192"/>
                  </a:lnTo>
                  <a:lnTo>
                    <a:pt x="2097" y="2194"/>
                  </a:lnTo>
                  <a:close/>
                </a:path>
              </a:pathLst>
            </a:custGeom>
            <a:solidFill>
              <a:srgbClr val="3ECEC7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5728284">
              <a:off x="3142421" y="2003468"/>
              <a:ext cx="2695647" cy="26954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6" rIns="89611" bIns="44806" anchor="ctr">
              <a:prstTxWarp prst="textArchUp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热门浏览</a:t>
              </a:r>
            </a:p>
          </p:txBody>
        </p:sp>
      </p:grpSp>
      <p:grpSp>
        <p:nvGrpSpPr>
          <p:cNvPr id="8" name="组合 28"/>
          <p:cNvGrpSpPr/>
          <p:nvPr/>
        </p:nvGrpSpPr>
        <p:grpSpPr>
          <a:xfrm>
            <a:off x="4582795" y="1464310"/>
            <a:ext cx="3117215" cy="3262630"/>
            <a:chOff x="3182376" y="1441450"/>
            <a:chExt cx="3054912" cy="3197687"/>
          </a:xfrm>
        </p:grpSpPr>
        <p:sp>
          <p:nvSpPr>
            <p:cNvPr id="9" name="Freeform 12"/>
            <p:cNvSpPr/>
            <p:nvPr/>
          </p:nvSpPr>
          <p:spPr bwMode="auto">
            <a:xfrm>
              <a:off x="4478338" y="1441450"/>
              <a:ext cx="1758950" cy="1660525"/>
            </a:xfrm>
            <a:custGeom>
              <a:avLst/>
              <a:gdLst>
                <a:gd name="T0" fmla="*/ 1526 w 2957"/>
                <a:gd name="T1" fmla="*/ 2693 h 2789"/>
                <a:gd name="T2" fmla="*/ 2374 w 2957"/>
                <a:gd name="T3" fmla="*/ 2789 h 2789"/>
                <a:gd name="T4" fmla="*/ 2950 w 2957"/>
                <a:gd name="T5" fmla="*/ 1941 h 2789"/>
                <a:gd name="T6" fmla="*/ 2957 w 2957"/>
                <a:gd name="T7" fmla="*/ 1942 h 2789"/>
                <a:gd name="T8" fmla="*/ 6 w 2957"/>
                <a:gd name="T9" fmla="*/ 5 h 2789"/>
                <a:gd name="T10" fmla="*/ 3 w 2957"/>
                <a:gd name="T11" fmla="*/ 0 h 2789"/>
                <a:gd name="T12" fmla="*/ 6 w 2957"/>
                <a:gd name="T13" fmla="*/ 5 h 2789"/>
                <a:gd name="T14" fmla="*/ 598 w 2957"/>
                <a:gd name="T15" fmla="*/ 805 h 2789"/>
                <a:gd name="T16" fmla="*/ 230 w 2957"/>
                <a:gd name="T17" fmla="*/ 1621 h 2789"/>
                <a:gd name="T18" fmla="*/ 231 w 2957"/>
                <a:gd name="T19" fmla="*/ 1625 h 2789"/>
                <a:gd name="T20" fmla="*/ 1526 w 2957"/>
                <a:gd name="T21" fmla="*/ 2693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7" h="2789">
                  <a:moveTo>
                    <a:pt x="1526" y="2693"/>
                  </a:moveTo>
                  <a:lnTo>
                    <a:pt x="2374" y="2789"/>
                  </a:lnTo>
                  <a:lnTo>
                    <a:pt x="2950" y="1941"/>
                  </a:lnTo>
                  <a:lnTo>
                    <a:pt x="2957" y="1942"/>
                  </a:lnTo>
                  <a:cubicBezTo>
                    <a:pt x="2463" y="800"/>
                    <a:pt x="1326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833" y="1711"/>
                    <a:pt x="1327" y="2129"/>
                    <a:pt x="1526" y="2693"/>
                  </a:cubicBezTo>
                  <a:close/>
                </a:path>
              </a:pathLst>
            </a:custGeom>
            <a:gradFill>
              <a:gsLst>
                <a:gs pos="3300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b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768284">
              <a:off x="3182296" y="1943570"/>
              <a:ext cx="2695647" cy="26954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6" rIns="89611" bIns="44806" anchor="ctr">
              <a:prstTxWarp prst="textArchUp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热门借阅</a:t>
              </a:r>
            </a:p>
          </p:txBody>
        </p:sp>
      </p:grpSp>
      <p:grpSp>
        <p:nvGrpSpPr>
          <p:cNvPr id="11" name="组合 26"/>
          <p:cNvGrpSpPr/>
          <p:nvPr/>
        </p:nvGrpSpPr>
        <p:grpSpPr>
          <a:xfrm>
            <a:off x="4542155" y="2037080"/>
            <a:ext cx="2750185" cy="3336925"/>
            <a:chOff x="3142500" y="2003389"/>
            <a:chExt cx="2695488" cy="3270286"/>
          </a:xfrm>
        </p:grpSpPr>
        <p:sp>
          <p:nvSpPr>
            <p:cNvPr id="12" name="Freeform 10"/>
            <p:cNvSpPr/>
            <p:nvPr/>
          </p:nvSpPr>
          <p:spPr bwMode="auto">
            <a:xfrm>
              <a:off x="3490913" y="4149725"/>
              <a:ext cx="2114550" cy="1123950"/>
            </a:xfrm>
            <a:custGeom>
              <a:avLst/>
              <a:gdLst>
                <a:gd name="T0" fmla="*/ 2413 w 3552"/>
                <a:gd name="T1" fmla="*/ 94 h 1889"/>
                <a:gd name="T2" fmla="*/ 1664 w 3552"/>
                <a:gd name="T3" fmla="*/ 272 h 1889"/>
                <a:gd name="T4" fmla="*/ 1661 w 3552"/>
                <a:gd name="T5" fmla="*/ 280 h 1889"/>
                <a:gd name="T6" fmla="*/ 736 w 3552"/>
                <a:gd name="T7" fmla="*/ 0 h 1889"/>
                <a:gd name="T8" fmla="*/ 0 w 3552"/>
                <a:gd name="T9" fmla="*/ 416 h 1889"/>
                <a:gd name="T10" fmla="*/ 16 w 3552"/>
                <a:gd name="T11" fmla="*/ 1440 h 1889"/>
                <a:gd name="T12" fmla="*/ 21 w 3552"/>
                <a:gd name="T13" fmla="*/ 1440 h 1889"/>
                <a:gd name="T14" fmla="*/ 1664 w 3552"/>
                <a:gd name="T15" fmla="*/ 1888 h 1889"/>
                <a:gd name="T16" fmla="*/ 1661 w 3552"/>
                <a:gd name="T17" fmla="*/ 1889 h 1889"/>
                <a:gd name="T18" fmla="*/ 3552 w 3552"/>
                <a:gd name="T19" fmla="*/ 1264 h 1889"/>
                <a:gd name="T20" fmla="*/ 2592 w 3552"/>
                <a:gd name="T21" fmla="*/ 976 h 1889"/>
                <a:gd name="T22" fmla="*/ 2416 w 3552"/>
                <a:gd name="T23" fmla="*/ 96 h 1889"/>
                <a:gd name="T24" fmla="*/ 2413 w 3552"/>
                <a:gd name="T25" fmla="*/ 94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2" h="1889">
                  <a:moveTo>
                    <a:pt x="2413" y="94"/>
                  </a:moveTo>
                  <a:cubicBezTo>
                    <a:pt x="2189" y="213"/>
                    <a:pt x="1933" y="280"/>
                    <a:pt x="1664" y="272"/>
                  </a:cubicBezTo>
                  <a:lnTo>
                    <a:pt x="1661" y="280"/>
                  </a:lnTo>
                  <a:cubicBezTo>
                    <a:pt x="1320" y="280"/>
                    <a:pt x="1003" y="174"/>
                    <a:pt x="736" y="0"/>
                  </a:cubicBezTo>
                  <a:lnTo>
                    <a:pt x="0" y="416"/>
                  </a:lnTo>
                  <a:lnTo>
                    <a:pt x="16" y="1440"/>
                  </a:lnTo>
                  <a:lnTo>
                    <a:pt x="21" y="1440"/>
                  </a:lnTo>
                  <a:cubicBezTo>
                    <a:pt x="501" y="1726"/>
                    <a:pt x="1062" y="1889"/>
                    <a:pt x="1664" y="1888"/>
                  </a:cubicBezTo>
                  <a:lnTo>
                    <a:pt x="1661" y="1889"/>
                  </a:lnTo>
                  <a:cubicBezTo>
                    <a:pt x="2369" y="1889"/>
                    <a:pt x="3024" y="1660"/>
                    <a:pt x="3552" y="1264"/>
                  </a:cubicBezTo>
                  <a:lnTo>
                    <a:pt x="2592" y="976"/>
                  </a:lnTo>
                  <a:lnTo>
                    <a:pt x="2416" y="96"/>
                  </a:lnTo>
                  <a:lnTo>
                    <a:pt x="2413" y="94"/>
                  </a:ln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1408284">
              <a:off x="3142500" y="2003389"/>
              <a:ext cx="2695488" cy="269564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6" rIns="89611" bIns="44806" anchor="ctr">
              <a:prstTxWarp prst="textArchUp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热门收藏</a:t>
              </a: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4042410" y="1471930"/>
            <a:ext cx="3249930" cy="3315970"/>
            <a:chOff x="2652713" y="1449388"/>
            <a:chExt cx="3185275" cy="3249648"/>
          </a:xfrm>
        </p:grpSpPr>
        <p:sp>
          <p:nvSpPr>
            <p:cNvPr id="15" name="Freeform 6"/>
            <p:cNvSpPr/>
            <p:nvPr/>
          </p:nvSpPr>
          <p:spPr bwMode="auto">
            <a:xfrm>
              <a:off x="2652713" y="1449388"/>
              <a:ext cx="2019300" cy="1490663"/>
            </a:xfrm>
            <a:custGeom>
              <a:avLst/>
              <a:gdLst>
                <a:gd name="T0" fmla="*/ 1624 w 3392"/>
                <a:gd name="T1" fmla="*/ 2496 h 2503"/>
                <a:gd name="T2" fmla="*/ 3040 w 3392"/>
                <a:gd name="T3" fmla="*/ 1591 h 2503"/>
                <a:gd name="T4" fmla="*/ 3392 w 3392"/>
                <a:gd name="T5" fmla="*/ 823 h 2503"/>
                <a:gd name="T6" fmla="*/ 2768 w 3392"/>
                <a:gd name="T7" fmla="*/ 7 h 2503"/>
                <a:gd name="T8" fmla="*/ 2767 w 3392"/>
                <a:gd name="T9" fmla="*/ 0 h 2503"/>
                <a:gd name="T10" fmla="*/ 0 w 3392"/>
                <a:gd name="T11" fmla="*/ 2215 h 2503"/>
                <a:gd name="T12" fmla="*/ 960 w 3392"/>
                <a:gd name="T13" fmla="*/ 1879 h 2503"/>
                <a:gd name="T14" fmla="*/ 1616 w 3392"/>
                <a:gd name="T15" fmla="*/ 2503 h 2503"/>
                <a:gd name="T16" fmla="*/ 1624 w 3392"/>
                <a:gd name="T17" fmla="*/ 2496 h 2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2" h="2503">
                  <a:moveTo>
                    <a:pt x="1624" y="2496"/>
                  </a:moveTo>
                  <a:cubicBezTo>
                    <a:pt x="1881" y="1972"/>
                    <a:pt x="2415" y="1609"/>
                    <a:pt x="3040" y="1591"/>
                  </a:cubicBezTo>
                  <a:lnTo>
                    <a:pt x="3392" y="823"/>
                  </a:lnTo>
                  <a:lnTo>
                    <a:pt x="2768" y="7"/>
                  </a:lnTo>
                  <a:lnTo>
                    <a:pt x="2767" y="0"/>
                  </a:lnTo>
                  <a:cubicBezTo>
                    <a:pt x="1469" y="121"/>
                    <a:pt x="395" y="1013"/>
                    <a:pt x="0" y="2215"/>
                  </a:cubicBezTo>
                  <a:lnTo>
                    <a:pt x="960" y="1879"/>
                  </a:lnTo>
                  <a:lnTo>
                    <a:pt x="1616" y="2503"/>
                  </a:lnTo>
                  <a:lnTo>
                    <a:pt x="1624" y="2496"/>
                  </a:lnTo>
                  <a:close/>
                </a:path>
              </a:pathLst>
            </a:custGeom>
            <a:solidFill>
              <a:srgbClr val="FB9BA2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0048284">
              <a:off x="3142500" y="2003389"/>
              <a:ext cx="2695488" cy="269564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6" rIns="89611" bIns="44806" anchor="ctr">
              <a:prstTxWarp prst="textArchUp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热门检索词</a:t>
              </a:r>
            </a:p>
          </p:txBody>
        </p:sp>
      </p:grpSp>
      <p:grpSp>
        <p:nvGrpSpPr>
          <p:cNvPr id="17" name="组合 27"/>
          <p:cNvGrpSpPr/>
          <p:nvPr/>
        </p:nvGrpSpPr>
        <p:grpSpPr>
          <a:xfrm>
            <a:off x="4542155" y="2037080"/>
            <a:ext cx="3319780" cy="2850515"/>
            <a:chOff x="3142501" y="2003388"/>
            <a:chExt cx="3253537" cy="2794037"/>
          </a:xfrm>
        </p:grpSpPr>
        <p:sp>
          <p:nvSpPr>
            <p:cNvPr id="18" name="Freeform 14"/>
            <p:cNvSpPr/>
            <p:nvPr/>
          </p:nvSpPr>
          <p:spPr bwMode="auto">
            <a:xfrm>
              <a:off x="5062538" y="2759075"/>
              <a:ext cx="1333500" cy="2038350"/>
            </a:xfrm>
            <a:custGeom>
              <a:avLst/>
              <a:gdLst>
                <a:gd name="T0" fmla="*/ 606 w 2240"/>
                <a:gd name="T1" fmla="*/ 730 h 3424"/>
                <a:gd name="T2" fmla="*/ 624 w 2240"/>
                <a:gd name="T3" fmla="*/ 1008 h 3424"/>
                <a:gd name="T4" fmla="*/ 630 w 2240"/>
                <a:gd name="T5" fmla="*/ 1006 h 3424"/>
                <a:gd name="T6" fmla="*/ 0 w 2240"/>
                <a:gd name="T7" fmla="*/ 2288 h 3424"/>
                <a:gd name="T8" fmla="*/ 160 w 2240"/>
                <a:gd name="T9" fmla="*/ 3120 h 3424"/>
                <a:gd name="T10" fmla="*/ 1152 w 2240"/>
                <a:gd name="T11" fmla="*/ 3424 h 3424"/>
                <a:gd name="T12" fmla="*/ 1148 w 2240"/>
                <a:gd name="T13" fmla="*/ 3422 h 3424"/>
                <a:gd name="T14" fmla="*/ 2240 w 2240"/>
                <a:gd name="T15" fmla="*/ 1008 h 3424"/>
                <a:gd name="T16" fmla="*/ 2238 w 2240"/>
                <a:gd name="T17" fmla="*/ 1006 h 3424"/>
                <a:gd name="T18" fmla="*/ 2080 w 2240"/>
                <a:gd name="T19" fmla="*/ 0 h 3424"/>
                <a:gd name="T20" fmla="*/ 1504 w 2240"/>
                <a:gd name="T21" fmla="*/ 832 h 3424"/>
                <a:gd name="T22" fmla="*/ 608 w 2240"/>
                <a:gd name="T23" fmla="*/ 736 h 3424"/>
                <a:gd name="T24" fmla="*/ 606 w 2240"/>
                <a:gd name="T25" fmla="*/ 730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0" h="3424">
                  <a:moveTo>
                    <a:pt x="606" y="730"/>
                  </a:moveTo>
                  <a:cubicBezTo>
                    <a:pt x="622" y="820"/>
                    <a:pt x="630" y="912"/>
                    <a:pt x="624" y="1008"/>
                  </a:cubicBezTo>
                  <a:lnTo>
                    <a:pt x="630" y="1006"/>
                  </a:lnTo>
                  <a:cubicBezTo>
                    <a:pt x="630" y="1529"/>
                    <a:pt x="381" y="1994"/>
                    <a:pt x="0" y="2288"/>
                  </a:cubicBezTo>
                  <a:lnTo>
                    <a:pt x="160" y="3120"/>
                  </a:lnTo>
                  <a:lnTo>
                    <a:pt x="1152" y="3424"/>
                  </a:lnTo>
                  <a:lnTo>
                    <a:pt x="1148" y="3422"/>
                  </a:lnTo>
                  <a:cubicBezTo>
                    <a:pt x="1817" y="2832"/>
                    <a:pt x="2238" y="1968"/>
                    <a:pt x="2240" y="1008"/>
                  </a:cubicBezTo>
                  <a:lnTo>
                    <a:pt x="2238" y="1006"/>
                  </a:lnTo>
                  <a:cubicBezTo>
                    <a:pt x="2238" y="658"/>
                    <a:pt x="2183" y="322"/>
                    <a:pt x="2080" y="0"/>
                  </a:cubicBezTo>
                  <a:lnTo>
                    <a:pt x="1504" y="832"/>
                  </a:lnTo>
                  <a:lnTo>
                    <a:pt x="608" y="736"/>
                  </a:lnTo>
                  <a:lnTo>
                    <a:pt x="606" y="730"/>
                  </a:lnTo>
                  <a:close/>
                </a:path>
              </a:pathLst>
            </a:custGeom>
            <a:gradFill>
              <a:gsLst>
                <a:gs pos="33000">
                  <a:srgbClr val="2676FF">
                    <a:lumMod val="20000"/>
                    <a:lumOff val="80000"/>
                  </a:srgbClr>
                </a:gs>
                <a:gs pos="100000">
                  <a:srgbClr val="2676FF">
                    <a:lumMod val="60000"/>
                    <a:lumOff val="4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44806" rIns="0" bIns="44806" anchor="ctr"/>
            <a:lstStyle/>
            <a:p>
              <a:pPr marL="182245" marR="0" lvl="0" indent="-182245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7088284">
              <a:off x="3142421" y="2003468"/>
              <a:ext cx="2695647" cy="26954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6" rIns="89611" bIns="44806" anchor="ctr">
              <a:prstTxWarp prst="textArchUp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热门评分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19340" y="1489710"/>
            <a:ext cx="961390" cy="742315"/>
            <a:chOff x="11621" y="1141"/>
            <a:chExt cx="1514" cy="1169"/>
          </a:xfrm>
        </p:grpSpPr>
        <p:sp>
          <p:nvSpPr>
            <p:cNvPr id="25" name="Shape 18459"/>
            <p:cNvSpPr/>
            <p:nvPr/>
          </p:nvSpPr>
          <p:spPr>
            <a:xfrm>
              <a:off x="11621" y="2310"/>
              <a:ext cx="840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18463"/>
            <p:cNvSpPr/>
            <p:nvPr/>
          </p:nvSpPr>
          <p:spPr>
            <a:xfrm flipV="1">
              <a:off x="12461" y="1141"/>
              <a:ext cx="0" cy="1169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18460"/>
            <p:cNvSpPr/>
            <p:nvPr/>
          </p:nvSpPr>
          <p:spPr>
            <a:xfrm>
              <a:off x="12461" y="1141"/>
              <a:ext cx="675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480425" y="1043305"/>
            <a:ext cx="2520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根据书刊的分类，查看不同分类书目的外借次数排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80425" y="3510280"/>
            <a:ext cx="2520315" cy="230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根据书刊的分类，查看不同分类书目的评分情况，读者可以根据系统默认排序查看、也可根据评分次数、总体评价（如好评前100、差评前100）查看热门评分排序。</a:t>
            </a:r>
          </a:p>
        </p:txBody>
      </p:sp>
      <p:grpSp>
        <p:nvGrpSpPr>
          <p:cNvPr id="39" name="组合 38"/>
          <p:cNvGrpSpPr/>
          <p:nvPr/>
        </p:nvGrpSpPr>
        <p:grpSpPr>
          <a:xfrm rot="10800000" flipH="1">
            <a:off x="7527290" y="4429125"/>
            <a:ext cx="961390" cy="742315"/>
            <a:chOff x="11621" y="1141"/>
            <a:chExt cx="1514" cy="1169"/>
          </a:xfrm>
        </p:grpSpPr>
        <p:sp>
          <p:nvSpPr>
            <p:cNvPr id="40" name="Shape 18459"/>
            <p:cNvSpPr/>
            <p:nvPr/>
          </p:nvSpPr>
          <p:spPr>
            <a:xfrm>
              <a:off x="11621" y="2310"/>
              <a:ext cx="840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18463"/>
            <p:cNvSpPr/>
            <p:nvPr/>
          </p:nvSpPr>
          <p:spPr>
            <a:xfrm flipV="1">
              <a:off x="12461" y="1141"/>
              <a:ext cx="0" cy="1169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18460"/>
            <p:cNvSpPr/>
            <p:nvPr/>
          </p:nvSpPr>
          <p:spPr>
            <a:xfrm>
              <a:off x="12461" y="1141"/>
              <a:ext cx="675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3383915" y="1551305"/>
            <a:ext cx="961390" cy="742315"/>
            <a:chOff x="11621" y="1141"/>
            <a:chExt cx="1514" cy="1169"/>
          </a:xfrm>
        </p:grpSpPr>
        <p:sp>
          <p:nvSpPr>
            <p:cNvPr id="44" name="Shape 18459"/>
            <p:cNvSpPr/>
            <p:nvPr/>
          </p:nvSpPr>
          <p:spPr>
            <a:xfrm>
              <a:off x="11621" y="2310"/>
              <a:ext cx="840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18463"/>
            <p:cNvSpPr/>
            <p:nvPr/>
          </p:nvSpPr>
          <p:spPr>
            <a:xfrm flipV="1">
              <a:off x="12461" y="1141"/>
              <a:ext cx="0" cy="1169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Shape 18460"/>
            <p:cNvSpPr/>
            <p:nvPr/>
          </p:nvSpPr>
          <p:spPr>
            <a:xfrm>
              <a:off x="12461" y="1141"/>
              <a:ext cx="675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85190" y="1423670"/>
            <a:ext cx="25203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即为近期最热门的检索列表。</a:t>
            </a:r>
          </a:p>
        </p:txBody>
      </p:sp>
      <p:grpSp>
        <p:nvGrpSpPr>
          <p:cNvPr id="48" name="组合 47"/>
          <p:cNvGrpSpPr/>
          <p:nvPr/>
        </p:nvGrpSpPr>
        <p:grpSpPr>
          <a:xfrm rot="10800000">
            <a:off x="3178810" y="4429125"/>
            <a:ext cx="961390" cy="742315"/>
            <a:chOff x="11621" y="1141"/>
            <a:chExt cx="1514" cy="1169"/>
          </a:xfrm>
        </p:grpSpPr>
        <p:sp>
          <p:nvSpPr>
            <p:cNvPr id="49" name="Shape 18459"/>
            <p:cNvSpPr/>
            <p:nvPr/>
          </p:nvSpPr>
          <p:spPr>
            <a:xfrm>
              <a:off x="11621" y="2310"/>
              <a:ext cx="840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Shape 18463"/>
            <p:cNvSpPr/>
            <p:nvPr/>
          </p:nvSpPr>
          <p:spPr>
            <a:xfrm flipV="1">
              <a:off x="12461" y="1141"/>
              <a:ext cx="0" cy="1169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Shape 18460"/>
            <p:cNvSpPr/>
            <p:nvPr/>
          </p:nvSpPr>
          <p:spPr>
            <a:xfrm>
              <a:off x="12461" y="1141"/>
              <a:ext cx="675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65000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62965" y="4437380"/>
            <a:ext cx="2520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根据书刊的分类，查看不同分类书目的浏览次数排名情况。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50105" y="5762625"/>
            <a:ext cx="25342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根据书刊的分类，查看不同分类书目的收藏次数排名情况。</a:t>
            </a:r>
          </a:p>
        </p:txBody>
      </p:sp>
      <p:sp>
        <p:nvSpPr>
          <p:cNvPr id="55" name="Shape 18469"/>
          <p:cNvSpPr/>
          <p:nvPr/>
        </p:nvSpPr>
        <p:spPr>
          <a:xfrm rot="16200000" flipH="1">
            <a:off x="5697220" y="5581650"/>
            <a:ext cx="415925" cy="635"/>
          </a:xfrm>
          <a:prstGeom prst="line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round/>
            <a:tailEnd type="oval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77485" y="3219450"/>
            <a:ext cx="158623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热门推荐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29" grpId="3"/>
      <p:bldP spid="29" grpId="4"/>
      <p:bldP spid="29" grpId="5"/>
      <p:bldP spid="29" grpId="6"/>
      <p:bldP spid="29" grpId="7"/>
      <p:bldP spid="29" grpId="8"/>
      <p:bldP spid="29" grpId="9"/>
      <p:bldP spid="29" grpId="10"/>
      <p:bldP spid="29" grpId="11"/>
      <p:bldP spid="29" grpId="12"/>
      <p:bldP spid="29" grpId="13"/>
      <p:bldP spid="38" grpId="0"/>
      <p:bldP spid="47" grpId="0"/>
      <p:bldP spid="52" grpId="0"/>
      <p:bldP spid="53" grpId="0"/>
      <p:bldP spid="53" grpId="1"/>
      <p:bldP spid="53" grpId="2"/>
      <p:bldP spid="53" grpId="3"/>
      <p:bldP spid="53" grpId="4"/>
      <p:bldP spid="53" grpId="5"/>
      <p:bldP spid="53" grpId="6"/>
      <p:bldP spid="53" grpId="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98993" y="242000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4.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新书通报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471660" y="1029335"/>
            <a:ext cx="2488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此页面为图书馆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新书的公告栏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，可查询图书馆最新采购的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图书，图书类别，图书馆藏地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读者可以根据中国分类、新书上架时间、文献类型、馆藏地址等条件定位到相关新书。</a:t>
            </a:r>
          </a:p>
        </p:txBody>
      </p:sp>
      <p:pic>
        <p:nvPicPr>
          <p:cNvPr id="24" name="图片 23" descr="360截图201612111500319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8680"/>
            <a:ext cx="9333865" cy="5689600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2647315" y="3566795"/>
            <a:ext cx="1780540" cy="1065530"/>
          </a:xfrm>
          <a:prstGeom prst="wedgeRoundRectCallout">
            <a:avLst>
              <a:gd name="adj1" fmla="val -104099"/>
              <a:gd name="adj2" fmla="val -11425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根据需要选择时间、校区、资源、分类等进行检索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170815" y="2589530"/>
            <a:ext cx="1628140" cy="1322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98993" y="242000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5.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期刊导航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9225" y="1255395"/>
            <a:ext cx="9382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期刊导航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主要用来检索期刊目录。读者可以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根据“字母导航”和“年度订购期刊”进行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查看。与图书检索一样，点击期刊的题名可看到相应的栏目、责任者、主题词、摘要等相关信息；还可以查看期刊的相应书目、签到信息和馆藏信息，提供借阅前或者阅读前的参考。</a:t>
            </a:r>
          </a:p>
          <a:p>
            <a:pPr marL="285750" indent="-285750" latinLnBrk="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）字母导航：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即根据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期刊名称首字母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进行检索查看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，一般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用于外文期刊。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latinLnBrk="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）年度订购期刊导航：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在年度期刊检索界面，读者可以根据订购年、分配部门、文献类型、检索内容等不同检索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条件进行检索。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21500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96123" y="242000"/>
            <a:ext cx="283781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）字母导航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pic>
        <p:nvPicPr>
          <p:cNvPr id="6" name="图片 5" descr="360截图201612111558494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225" y="868680"/>
            <a:ext cx="9869170" cy="602043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44060" y="1423670"/>
            <a:ext cx="1156335" cy="694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29005" y="1863725"/>
            <a:ext cx="884555" cy="10477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50825" y="193675"/>
            <a:ext cx="381317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26365" y="260350"/>
            <a:ext cx="38138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）年度期刊导航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pic>
        <p:nvPicPr>
          <p:cNvPr id="8" name="图片 7" descr="360截图201612111602124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365" y="839470"/>
            <a:ext cx="9907270" cy="604901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86280" y="1755140"/>
            <a:ext cx="1102360" cy="5848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33780" y="2339975"/>
            <a:ext cx="9266555" cy="4908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5205730" y="3331210"/>
            <a:ext cx="1780540" cy="875665"/>
          </a:xfrm>
          <a:prstGeom prst="wedgeRoundRectCallout">
            <a:avLst>
              <a:gd name="adj1" fmla="val -104099"/>
              <a:gd name="adj2" fmla="val -11425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根据需要选择订购年限、校区、资源进行检索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382178" y="241365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6.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读者荐购</a:t>
            </a:r>
          </a:p>
        </p:txBody>
      </p:sp>
      <p:sp>
        <p:nvSpPr>
          <p:cNvPr id="45" name="矩形 44"/>
          <p:cNvSpPr/>
          <p:nvPr/>
        </p:nvSpPr>
        <p:spPr bwMode="auto">
          <a:xfrm>
            <a:off x="1002030" y="1469390"/>
            <a:ext cx="2176780" cy="1819910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669665" y="1469390"/>
            <a:ext cx="2176780" cy="181991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341110" y="1469390"/>
            <a:ext cx="2176780" cy="1819910"/>
          </a:xfrm>
          <a:prstGeom prst="rect">
            <a:avLst/>
          </a:prstGeom>
          <a:solidFill>
            <a:srgbClr val="00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9012555" y="1469390"/>
            <a:ext cx="2176780" cy="181991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204335" y="2732405"/>
            <a:ext cx="1097280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网络征订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897370" y="2732405"/>
            <a:ext cx="1097280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表单推荐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365615" y="2732405"/>
            <a:ext cx="1554480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读者荐购列表</a:t>
            </a:r>
          </a:p>
        </p:txBody>
      </p:sp>
      <p:sp>
        <p:nvSpPr>
          <p:cNvPr id="32" name="矩形 16"/>
          <p:cNvSpPr>
            <a:spLocks noChangeArrowheads="1"/>
          </p:cNvSpPr>
          <p:nvPr/>
        </p:nvSpPr>
        <p:spPr bwMode="auto">
          <a:xfrm>
            <a:off x="1002665" y="3834130"/>
            <a:ext cx="217614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just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通过查询和浏览征订目录，选择要推荐的图书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，书目信息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由图书馆提供，信息比较完整。</a:t>
            </a:r>
          </a:p>
          <a:p>
            <a:pPr marL="0" marR="0" lvl="0" indent="0" algn="l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16"/>
          <p:cNvSpPr>
            <a:spLocks noChangeArrowheads="1"/>
          </p:cNvSpPr>
          <p:nvPr/>
        </p:nvSpPr>
        <p:spPr bwMode="auto">
          <a:xfrm>
            <a:off x="3669665" y="3831590"/>
            <a:ext cx="2176780" cy="14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602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输入相应的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条件检索互联网上的图书数据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,根据检索结果进行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图书推荐。</a:t>
            </a:r>
          </a:p>
          <a:p>
            <a:pPr algn="ctr" defTabSz="121602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16"/>
          <p:cNvSpPr>
            <a:spLocks noChangeArrowheads="1"/>
          </p:cNvSpPr>
          <p:nvPr/>
        </p:nvSpPr>
        <p:spPr bwMode="auto">
          <a:xfrm>
            <a:off x="6341110" y="3831590"/>
            <a:ext cx="2176780" cy="1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just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编辑要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推荐的书目，填写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相应图书信息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，点击提交推荐即可。</a:t>
            </a:r>
            <a:endParaRPr lang="en-US" altLang="zh-CN" sz="1600" kern="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16"/>
          <p:cNvSpPr>
            <a:spLocks noChangeArrowheads="1"/>
          </p:cNvSpPr>
          <p:nvPr/>
        </p:nvSpPr>
        <p:spPr bwMode="auto">
          <a:xfrm>
            <a:off x="9012555" y="3831590"/>
            <a:ext cx="217678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602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所有读者推荐购买的书目列表。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21602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1511300" y="2732405"/>
            <a:ext cx="1097280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征订目录</a:t>
            </a:r>
          </a:p>
        </p:txBody>
      </p:sp>
      <p:sp>
        <p:nvSpPr>
          <p:cNvPr id="2050" name="表格"/>
          <p:cNvSpPr/>
          <p:nvPr/>
        </p:nvSpPr>
        <p:spPr bwMode="auto">
          <a:xfrm>
            <a:off x="9780905" y="1924685"/>
            <a:ext cx="639445" cy="544195"/>
          </a:xfrm>
          <a:custGeom>
            <a:avLst/>
            <a:gdLst>
              <a:gd name="T0" fmla="*/ 1471281 w 3950"/>
              <a:gd name="T1" fmla="*/ 1620903 h 3962"/>
              <a:gd name="T2" fmla="*/ 0 w 3950"/>
              <a:gd name="T3" fmla="*/ 1620903 h 3962"/>
              <a:gd name="T4" fmla="*/ 897123 w 3950"/>
              <a:gd name="T5" fmla="*/ 5453 h 3962"/>
              <a:gd name="T6" fmla="*/ 968438 w 3950"/>
              <a:gd name="T7" fmla="*/ 5453 h 3962"/>
              <a:gd name="T8" fmla="*/ 1465830 w 3950"/>
              <a:gd name="T9" fmla="*/ 543936 h 3962"/>
              <a:gd name="T10" fmla="*/ 1474006 w 3950"/>
              <a:gd name="T11" fmla="*/ 552570 h 3962"/>
              <a:gd name="T12" fmla="*/ 1614821 w 3950"/>
              <a:gd name="T13" fmla="*/ 974723 h 3962"/>
              <a:gd name="T14" fmla="*/ 1614821 w 3950"/>
              <a:gd name="T15" fmla="*/ 1585004 h 3962"/>
              <a:gd name="T16" fmla="*/ 1148317 w 3950"/>
              <a:gd name="T17" fmla="*/ 543936 h 3962"/>
              <a:gd name="T18" fmla="*/ 1399511 w 3950"/>
              <a:gd name="T19" fmla="*/ 615734 h 3962"/>
              <a:gd name="T20" fmla="*/ 897123 w 3950"/>
              <a:gd name="T21" fmla="*/ 77251 h 3962"/>
              <a:gd name="T22" fmla="*/ 71770 w 3950"/>
              <a:gd name="T23" fmla="*/ 1549105 h 3962"/>
              <a:gd name="T24" fmla="*/ 1395877 w 3950"/>
              <a:gd name="T25" fmla="*/ 1585004 h 3962"/>
              <a:gd name="T26" fmla="*/ 394734 w 3950"/>
              <a:gd name="T27" fmla="*/ 1154217 h 3962"/>
              <a:gd name="T28" fmla="*/ 1399511 w 3950"/>
              <a:gd name="T29" fmla="*/ 615734 h 3962"/>
              <a:gd name="T30" fmla="*/ 1096534 w 3950"/>
              <a:gd name="T31" fmla="*/ 1403692 h 3962"/>
              <a:gd name="T32" fmla="*/ 1034303 w 3950"/>
              <a:gd name="T33" fmla="*/ 1455495 h 3962"/>
              <a:gd name="T34" fmla="*/ 908478 w 3950"/>
              <a:gd name="T35" fmla="*/ 1147401 h 3962"/>
              <a:gd name="T36" fmla="*/ 713156 w 3950"/>
              <a:gd name="T37" fmla="*/ 1147401 h 3962"/>
              <a:gd name="T38" fmla="*/ 778112 w 3950"/>
              <a:gd name="T39" fmla="*/ 1455495 h 3962"/>
              <a:gd name="T40" fmla="*/ 989787 w 3950"/>
              <a:gd name="T41" fmla="*/ 1455495 h 3962"/>
              <a:gd name="T42" fmla="*/ 1371348 w 3950"/>
              <a:gd name="T43" fmla="*/ 1204657 h 3962"/>
              <a:gd name="T44" fmla="*/ 1470372 w 3950"/>
              <a:gd name="T45" fmla="*/ 1238284 h 3962"/>
              <a:gd name="T46" fmla="*/ 1414501 w 3950"/>
              <a:gd name="T47" fmla="*/ 1141948 h 3962"/>
              <a:gd name="T48" fmla="*/ 1301850 w 3950"/>
              <a:gd name="T49" fmla="*/ 1228287 h 3962"/>
              <a:gd name="T50" fmla="*/ 1450386 w 3950"/>
              <a:gd name="T51" fmla="*/ 1334166 h 3962"/>
              <a:gd name="T52" fmla="*/ 1464013 w 3950"/>
              <a:gd name="T53" fmla="*/ 1395967 h 3962"/>
              <a:gd name="T54" fmla="*/ 1351362 w 3950"/>
              <a:gd name="T55" fmla="*/ 1349616 h 3962"/>
              <a:gd name="T56" fmla="*/ 1418135 w 3950"/>
              <a:gd name="T57" fmla="*/ 1460948 h 3962"/>
              <a:gd name="T58" fmla="*/ 1541234 w 3950"/>
              <a:gd name="T59" fmla="*/ 1365975 h 3962"/>
              <a:gd name="T60" fmla="*/ 1427674 w 3950"/>
              <a:gd name="T61" fmla="*/ 1263277 h 3962"/>
              <a:gd name="T62" fmla="*/ 1371348 w 3950"/>
              <a:gd name="T63" fmla="*/ 1204657 h 3962"/>
              <a:gd name="T64" fmla="*/ 143540 w 3950"/>
              <a:gd name="T65" fmla="*/ 400341 h 3962"/>
              <a:gd name="T66" fmla="*/ 825353 w 3950"/>
              <a:gd name="T67" fmla="*/ 220846 h 3962"/>
              <a:gd name="T68" fmla="*/ 825353 w 3950"/>
              <a:gd name="T69" fmla="*/ 831127 h 3962"/>
              <a:gd name="T70" fmla="*/ 215309 w 3950"/>
              <a:gd name="T71" fmla="*/ 902925 h 3962"/>
              <a:gd name="T72" fmla="*/ 215309 w 3950"/>
              <a:gd name="T73" fmla="*/ 400341 h 3962"/>
              <a:gd name="T74" fmla="*/ 322964 w 3950"/>
              <a:gd name="T75" fmla="*/ 400341 h 3962"/>
              <a:gd name="T76" fmla="*/ 215309 w 3950"/>
              <a:gd name="T77" fmla="*/ 615734 h 3962"/>
              <a:gd name="T78" fmla="*/ 322964 w 3950"/>
              <a:gd name="T79" fmla="*/ 651633 h 3962"/>
              <a:gd name="T80" fmla="*/ 322964 w 3950"/>
              <a:gd name="T81" fmla="*/ 723431 h 3962"/>
              <a:gd name="T82" fmla="*/ 753583 w 3950"/>
              <a:gd name="T83" fmla="*/ 831127 h 3962"/>
              <a:gd name="T84" fmla="*/ 645928 w 3950"/>
              <a:gd name="T85" fmla="*/ 831127 h 3962"/>
              <a:gd name="T86" fmla="*/ 753583 w 3950"/>
              <a:gd name="T87" fmla="*/ 651633 h 3962"/>
              <a:gd name="T88" fmla="*/ 645928 w 3950"/>
              <a:gd name="T89" fmla="*/ 615734 h 3962"/>
              <a:gd name="T90" fmla="*/ 645928 w 3950"/>
              <a:gd name="T91" fmla="*/ 543936 h 3962"/>
              <a:gd name="T92" fmla="*/ 753583 w 3950"/>
              <a:gd name="T93" fmla="*/ 508037 h 3962"/>
              <a:gd name="T94" fmla="*/ 645928 w 3950"/>
              <a:gd name="T95" fmla="*/ 508037 h 3962"/>
              <a:gd name="T96" fmla="*/ 610043 w 3950"/>
              <a:gd name="T97" fmla="*/ 759329 h 3962"/>
              <a:gd name="T98" fmla="*/ 502389 w 3950"/>
              <a:gd name="T99" fmla="*/ 723431 h 3962"/>
              <a:gd name="T100" fmla="*/ 502389 w 3950"/>
              <a:gd name="T101" fmla="*/ 651633 h 3962"/>
              <a:gd name="T102" fmla="*/ 610043 w 3950"/>
              <a:gd name="T103" fmla="*/ 615734 h 3962"/>
              <a:gd name="T104" fmla="*/ 502389 w 3950"/>
              <a:gd name="T105" fmla="*/ 615734 h 3962"/>
              <a:gd name="T106" fmla="*/ 610043 w 3950"/>
              <a:gd name="T107" fmla="*/ 400341 h 3962"/>
              <a:gd name="T108" fmla="*/ 358849 w 3950"/>
              <a:gd name="T109" fmla="*/ 831127 h 3962"/>
              <a:gd name="T110" fmla="*/ 358849 w 3950"/>
              <a:gd name="T111" fmla="*/ 759329 h 3962"/>
              <a:gd name="T112" fmla="*/ 466504 w 3950"/>
              <a:gd name="T113" fmla="*/ 723431 h 3962"/>
              <a:gd name="T114" fmla="*/ 358849 w 3950"/>
              <a:gd name="T115" fmla="*/ 723431 h 3962"/>
              <a:gd name="T116" fmla="*/ 466504 w 3950"/>
              <a:gd name="T117" fmla="*/ 543936 h 3962"/>
              <a:gd name="T118" fmla="*/ 358849 w 3950"/>
              <a:gd name="T119" fmla="*/ 508037 h 3962"/>
              <a:gd name="T120" fmla="*/ 358849 w 3950"/>
              <a:gd name="T121" fmla="*/ 400341 h 3962"/>
              <a:gd name="T122" fmla="*/ 215309 w 3950"/>
              <a:gd name="T123" fmla="*/ 759329 h 3962"/>
              <a:gd name="T124" fmla="*/ 322964 w 3950"/>
              <a:gd name="T125" fmla="*/ 759329 h 39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50" h="3962">
                <a:moveTo>
                  <a:pt x="3555" y="3488"/>
                </a:moveTo>
                <a:cubicBezTo>
                  <a:pt x="3239" y="3488"/>
                  <a:pt x="3239" y="3488"/>
                  <a:pt x="3239" y="3488"/>
                </a:cubicBezTo>
                <a:cubicBezTo>
                  <a:pt x="3239" y="3567"/>
                  <a:pt x="3239" y="3567"/>
                  <a:pt x="3239" y="3567"/>
                </a:cubicBezTo>
                <a:cubicBezTo>
                  <a:pt x="3239" y="3785"/>
                  <a:pt x="3062" y="3962"/>
                  <a:pt x="2844" y="3962"/>
                </a:cubicBezTo>
                <a:cubicBezTo>
                  <a:pt x="395" y="3962"/>
                  <a:pt x="395" y="3962"/>
                  <a:pt x="395" y="3962"/>
                </a:cubicBezTo>
                <a:cubicBezTo>
                  <a:pt x="177" y="3962"/>
                  <a:pt x="0" y="3785"/>
                  <a:pt x="0" y="3567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189"/>
                  <a:pt x="177" y="12"/>
                  <a:pt x="395" y="12"/>
                </a:cubicBezTo>
                <a:cubicBezTo>
                  <a:pt x="1975" y="12"/>
                  <a:pt x="1975" y="12"/>
                  <a:pt x="1975" y="12"/>
                </a:cubicBezTo>
                <a:cubicBezTo>
                  <a:pt x="2121" y="12"/>
                  <a:pt x="2121" y="12"/>
                  <a:pt x="2121" y="12"/>
                </a:cubicBezTo>
                <a:cubicBezTo>
                  <a:pt x="2121" y="0"/>
                  <a:pt x="2121" y="0"/>
                  <a:pt x="2121" y="0"/>
                </a:cubicBezTo>
                <a:cubicBezTo>
                  <a:pt x="2132" y="12"/>
                  <a:pt x="2132" y="12"/>
                  <a:pt x="2132" y="12"/>
                </a:cubicBezTo>
                <a:cubicBezTo>
                  <a:pt x="2133" y="12"/>
                  <a:pt x="2133" y="12"/>
                  <a:pt x="2133" y="12"/>
                </a:cubicBezTo>
                <a:cubicBezTo>
                  <a:pt x="2133" y="13"/>
                  <a:pt x="2133" y="13"/>
                  <a:pt x="2133" y="13"/>
                </a:cubicBezTo>
                <a:cubicBezTo>
                  <a:pt x="3227" y="1197"/>
                  <a:pt x="3227" y="1197"/>
                  <a:pt x="3227" y="1197"/>
                </a:cubicBezTo>
                <a:cubicBezTo>
                  <a:pt x="3239" y="1197"/>
                  <a:pt x="3239" y="1197"/>
                  <a:pt x="3239" y="1197"/>
                </a:cubicBezTo>
                <a:cubicBezTo>
                  <a:pt x="3239" y="1210"/>
                  <a:pt x="3239" y="1210"/>
                  <a:pt x="3239" y="1210"/>
                </a:cubicBezTo>
                <a:cubicBezTo>
                  <a:pt x="3245" y="1216"/>
                  <a:pt x="3245" y="1216"/>
                  <a:pt x="3245" y="1216"/>
                </a:cubicBezTo>
                <a:cubicBezTo>
                  <a:pt x="3239" y="1216"/>
                  <a:pt x="3239" y="1216"/>
                  <a:pt x="3239" y="1216"/>
                </a:cubicBezTo>
                <a:cubicBezTo>
                  <a:pt x="3239" y="2145"/>
                  <a:pt x="3239" y="2145"/>
                  <a:pt x="3239" y="2145"/>
                </a:cubicBezTo>
                <a:cubicBezTo>
                  <a:pt x="3555" y="2145"/>
                  <a:pt x="3555" y="2145"/>
                  <a:pt x="3555" y="2145"/>
                </a:cubicBezTo>
                <a:cubicBezTo>
                  <a:pt x="3773" y="2145"/>
                  <a:pt x="3950" y="2322"/>
                  <a:pt x="3950" y="2540"/>
                </a:cubicBezTo>
                <a:cubicBezTo>
                  <a:pt x="3950" y="3093"/>
                  <a:pt x="3950" y="3093"/>
                  <a:pt x="3950" y="3093"/>
                </a:cubicBezTo>
                <a:cubicBezTo>
                  <a:pt x="3950" y="3311"/>
                  <a:pt x="3773" y="3488"/>
                  <a:pt x="3555" y="3488"/>
                </a:cubicBezTo>
                <a:close/>
                <a:moveTo>
                  <a:pt x="2133" y="295"/>
                </a:moveTo>
                <a:cubicBezTo>
                  <a:pt x="2133" y="802"/>
                  <a:pt x="2133" y="802"/>
                  <a:pt x="2133" y="802"/>
                </a:cubicBezTo>
                <a:cubicBezTo>
                  <a:pt x="2133" y="1020"/>
                  <a:pt x="2310" y="1197"/>
                  <a:pt x="2528" y="1197"/>
                </a:cubicBezTo>
                <a:cubicBezTo>
                  <a:pt x="2984" y="1197"/>
                  <a:pt x="2984" y="1197"/>
                  <a:pt x="2984" y="1197"/>
                </a:cubicBezTo>
                <a:lnTo>
                  <a:pt x="2133" y="295"/>
                </a:lnTo>
                <a:close/>
                <a:moveTo>
                  <a:pt x="3081" y="1355"/>
                </a:moveTo>
                <a:cubicBezTo>
                  <a:pt x="2370" y="1355"/>
                  <a:pt x="2370" y="1355"/>
                  <a:pt x="2370" y="1355"/>
                </a:cubicBezTo>
                <a:cubicBezTo>
                  <a:pt x="2152" y="1355"/>
                  <a:pt x="1975" y="1178"/>
                  <a:pt x="1975" y="960"/>
                </a:cubicBezTo>
                <a:cubicBezTo>
                  <a:pt x="1975" y="170"/>
                  <a:pt x="1975" y="170"/>
                  <a:pt x="1975" y="170"/>
                </a:cubicBezTo>
                <a:cubicBezTo>
                  <a:pt x="553" y="170"/>
                  <a:pt x="553" y="170"/>
                  <a:pt x="553" y="170"/>
                </a:cubicBezTo>
                <a:cubicBezTo>
                  <a:pt x="335" y="170"/>
                  <a:pt x="158" y="347"/>
                  <a:pt x="158" y="565"/>
                </a:cubicBezTo>
                <a:cubicBezTo>
                  <a:pt x="158" y="3409"/>
                  <a:pt x="158" y="3409"/>
                  <a:pt x="158" y="3409"/>
                </a:cubicBezTo>
                <a:cubicBezTo>
                  <a:pt x="158" y="3627"/>
                  <a:pt x="335" y="3804"/>
                  <a:pt x="553" y="3804"/>
                </a:cubicBezTo>
                <a:cubicBezTo>
                  <a:pt x="2686" y="3804"/>
                  <a:pt x="2686" y="3804"/>
                  <a:pt x="2686" y="3804"/>
                </a:cubicBezTo>
                <a:cubicBezTo>
                  <a:pt x="2877" y="3804"/>
                  <a:pt x="3037" y="3668"/>
                  <a:pt x="3073" y="3488"/>
                </a:cubicBezTo>
                <a:cubicBezTo>
                  <a:pt x="1264" y="3488"/>
                  <a:pt x="1264" y="3488"/>
                  <a:pt x="1264" y="3488"/>
                </a:cubicBezTo>
                <a:cubicBezTo>
                  <a:pt x="1046" y="3488"/>
                  <a:pt x="869" y="3311"/>
                  <a:pt x="869" y="3093"/>
                </a:cubicBezTo>
                <a:cubicBezTo>
                  <a:pt x="869" y="2540"/>
                  <a:pt x="869" y="2540"/>
                  <a:pt x="869" y="2540"/>
                </a:cubicBezTo>
                <a:cubicBezTo>
                  <a:pt x="869" y="2322"/>
                  <a:pt x="1046" y="2145"/>
                  <a:pt x="1264" y="2145"/>
                </a:cubicBezTo>
                <a:cubicBezTo>
                  <a:pt x="3081" y="2145"/>
                  <a:pt x="3081" y="2145"/>
                  <a:pt x="3081" y="2145"/>
                </a:cubicBezTo>
                <a:lnTo>
                  <a:pt x="3081" y="1355"/>
                </a:lnTo>
                <a:close/>
                <a:moveTo>
                  <a:pt x="2755" y="3203"/>
                </a:moveTo>
                <a:cubicBezTo>
                  <a:pt x="2755" y="3089"/>
                  <a:pt x="2755" y="3089"/>
                  <a:pt x="2755" y="3089"/>
                </a:cubicBezTo>
                <a:cubicBezTo>
                  <a:pt x="2414" y="3089"/>
                  <a:pt x="2414" y="3089"/>
                  <a:pt x="2414" y="3089"/>
                </a:cubicBezTo>
                <a:cubicBezTo>
                  <a:pt x="2414" y="2530"/>
                  <a:pt x="2414" y="2530"/>
                  <a:pt x="2414" y="2530"/>
                </a:cubicBezTo>
                <a:cubicBezTo>
                  <a:pt x="2277" y="2530"/>
                  <a:pt x="2277" y="2530"/>
                  <a:pt x="2277" y="2530"/>
                </a:cubicBezTo>
                <a:cubicBezTo>
                  <a:pt x="2277" y="3203"/>
                  <a:pt x="2277" y="3203"/>
                  <a:pt x="2277" y="3203"/>
                </a:cubicBezTo>
                <a:lnTo>
                  <a:pt x="2755" y="3203"/>
                </a:lnTo>
                <a:close/>
                <a:moveTo>
                  <a:pt x="2159" y="2525"/>
                </a:moveTo>
                <a:cubicBezTo>
                  <a:pt x="2000" y="2525"/>
                  <a:pt x="2000" y="2525"/>
                  <a:pt x="2000" y="2525"/>
                </a:cubicBezTo>
                <a:cubicBezTo>
                  <a:pt x="1866" y="2743"/>
                  <a:pt x="1866" y="2743"/>
                  <a:pt x="1866" y="2743"/>
                </a:cubicBezTo>
                <a:cubicBezTo>
                  <a:pt x="1731" y="2525"/>
                  <a:pt x="1731" y="2525"/>
                  <a:pt x="1731" y="2525"/>
                </a:cubicBezTo>
                <a:cubicBezTo>
                  <a:pt x="1570" y="2525"/>
                  <a:pt x="1570" y="2525"/>
                  <a:pt x="1570" y="2525"/>
                </a:cubicBezTo>
                <a:cubicBezTo>
                  <a:pt x="1780" y="2849"/>
                  <a:pt x="1780" y="2849"/>
                  <a:pt x="1780" y="2849"/>
                </a:cubicBezTo>
                <a:cubicBezTo>
                  <a:pt x="1548" y="3203"/>
                  <a:pt x="1548" y="3203"/>
                  <a:pt x="1548" y="3203"/>
                </a:cubicBezTo>
                <a:cubicBezTo>
                  <a:pt x="1713" y="3203"/>
                  <a:pt x="1713" y="3203"/>
                  <a:pt x="1713" y="3203"/>
                </a:cubicBezTo>
                <a:cubicBezTo>
                  <a:pt x="1864" y="2969"/>
                  <a:pt x="1864" y="2969"/>
                  <a:pt x="1864" y="2969"/>
                </a:cubicBezTo>
                <a:cubicBezTo>
                  <a:pt x="2014" y="3203"/>
                  <a:pt x="2014" y="3203"/>
                  <a:pt x="2014" y="3203"/>
                </a:cubicBezTo>
                <a:cubicBezTo>
                  <a:pt x="2179" y="3203"/>
                  <a:pt x="2179" y="3203"/>
                  <a:pt x="2179" y="3203"/>
                </a:cubicBezTo>
                <a:cubicBezTo>
                  <a:pt x="1948" y="2854"/>
                  <a:pt x="1948" y="2854"/>
                  <a:pt x="1948" y="2854"/>
                </a:cubicBezTo>
                <a:lnTo>
                  <a:pt x="2159" y="2525"/>
                </a:lnTo>
                <a:close/>
                <a:moveTo>
                  <a:pt x="3019" y="2651"/>
                </a:moveTo>
                <a:cubicBezTo>
                  <a:pt x="3041" y="2635"/>
                  <a:pt x="3073" y="2627"/>
                  <a:pt x="3112" y="2627"/>
                </a:cubicBezTo>
                <a:cubicBezTo>
                  <a:pt x="3151" y="2627"/>
                  <a:pt x="3180" y="2634"/>
                  <a:pt x="3199" y="2650"/>
                </a:cubicBezTo>
                <a:cubicBezTo>
                  <a:pt x="3218" y="2665"/>
                  <a:pt x="3231" y="2690"/>
                  <a:pt x="3237" y="2725"/>
                </a:cubicBezTo>
                <a:cubicBezTo>
                  <a:pt x="3374" y="2719"/>
                  <a:pt x="3374" y="2719"/>
                  <a:pt x="3374" y="2719"/>
                </a:cubicBezTo>
                <a:cubicBezTo>
                  <a:pt x="3372" y="2656"/>
                  <a:pt x="3349" y="2607"/>
                  <a:pt x="3306" y="2569"/>
                </a:cubicBezTo>
                <a:cubicBezTo>
                  <a:pt x="3263" y="2532"/>
                  <a:pt x="3199" y="2513"/>
                  <a:pt x="3114" y="2513"/>
                </a:cubicBezTo>
                <a:cubicBezTo>
                  <a:pt x="3061" y="2513"/>
                  <a:pt x="3017" y="2521"/>
                  <a:pt x="2980" y="2537"/>
                </a:cubicBezTo>
                <a:cubicBezTo>
                  <a:pt x="2943" y="2553"/>
                  <a:pt x="2915" y="2575"/>
                  <a:pt x="2895" y="2606"/>
                </a:cubicBezTo>
                <a:cubicBezTo>
                  <a:pt x="2876" y="2636"/>
                  <a:pt x="2866" y="2668"/>
                  <a:pt x="2866" y="2703"/>
                </a:cubicBezTo>
                <a:cubicBezTo>
                  <a:pt x="2866" y="2756"/>
                  <a:pt x="2887" y="2802"/>
                  <a:pt x="2929" y="2839"/>
                </a:cubicBezTo>
                <a:cubicBezTo>
                  <a:pt x="2958" y="2866"/>
                  <a:pt x="3010" y="2888"/>
                  <a:pt x="3083" y="2906"/>
                </a:cubicBezTo>
                <a:cubicBezTo>
                  <a:pt x="3140" y="2920"/>
                  <a:pt x="3177" y="2930"/>
                  <a:pt x="3193" y="2936"/>
                </a:cubicBezTo>
                <a:cubicBezTo>
                  <a:pt x="3216" y="2944"/>
                  <a:pt x="3233" y="2954"/>
                  <a:pt x="3242" y="2965"/>
                </a:cubicBezTo>
                <a:cubicBezTo>
                  <a:pt x="3252" y="2977"/>
                  <a:pt x="3256" y="2990"/>
                  <a:pt x="3256" y="3006"/>
                </a:cubicBezTo>
                <a:cubicBezTo>
                  <a:pt x="3256" y="3031"/>
                  <a:pt x="3245" y="3053"/>
                  <a:pt x="3223" y="3072"/>
                </a:cubicBezTo>
                <a:cubicBezTo>
                  <a:pt x="3200" y="3090"/>
                  <a:pt x="3167" y="3100"/>
                  <a:pt x="3123" y="3100"/>
                </a:cubicBezTo>
                <a:cubicBezTo>
                  <a:pt x="3081" y="3100"/>
                  <a:pt x="3048" y="3089"/>
                  <a:pt x="3024" y="3068"/>
                </a:cubicBezTo>
                <a:cubicBezTo>
                  <a:pt x="2999" y="3047"/>
                  <a:pt x="2983" y="3014"/>
                  <a:pt x="2975" y="2970"/>
                </a:cubicBezTo>
                <a:cubicBezTo>
                  <a:pt x="2842" y="2983"/>
                  <a:pt x="2842" y="2983"/>
                  <a:pt x="2842" y="2983"/>
                </a:cubicBezTo>
                <a:cubicBezTo>
                  <a:pt x="2851" y="3059"/>
                  <a:pt x="2878" y="3116"/>
                  <a:pt x="2924" y="3156"/>
                </a:cubicBezTo>
                <a:cubicBezTo>
                  <a:pt x="2970" y="3196"/>
                  <a:pt x="3036" y="3215"/>
                  <a:pt x="3122" y="3215"/>
                </a:cubicBezTo>
                <a:cubicBezTo>
                  <a:pt x="3181" y="3215"/>
                  <a:pt x="3230" y="3207"/>
                  <a:pt x="3269" y="3191"/>
                </a:cubicBezTo>
                <a:cubicBezTo>
                  <a:pt x="3309" y="3174"/>
                  <a:pt x="3339" y="3149"/>
                  <a:pt x="3361" y="3115"/>
                </a:cubicBezTo>
                <a:cubicBezTo>
                  <a:pt x="3383" y="3081"/>
                  <a:pt x="3393" y="3045"/>
                  <a:pt x="3393" y="3006"/>
                </a:cubicBezTo>
                <a:cubicBezTo>
                  <a:pt x="3393" y="2963"/>
                  <a:pt x="3384" y="2927"/>
                  <a:pt x="3366" y="2898"/>
                </a:cubicBezTo>
                <a:cubicBezTo>
                  <a:pt x="3348" y="2868"/>
                  <a:pt x="3323" y="2846"/>
                  <a:pt x="3291" y="2829"/>
                </a:cubicBezTo>
                <a:cubicBezTo>
                  <a:pt x="3259" y="2812"/>
                  <a:pt x="3210" y="2796"/>
                  <a:pt x="3143" y="2780"/>
                </a:cubicBezTo>
                <a:cubicBezTo>
                  <a:pt x="3077" y="2764"/>
                  <a:pt x="3035" y="2749"/>
                  <a:pt x="3017" y="2735"/>
                </a:cubicBezTo>
                <a:cubicBezTo>
                  <a:pt x="3004" y="2723"/>
                  <a:pt x="2997" y="2709"/>
                  <a:pt x="2997" y="2693"/>
                </a:cubicBezTo>
                <a:cubicBezTo>
                  <a:pt x="2997" y="2676"/>
                  <a:pt x="3004" y="2662"/>
                  <a:pt x="3019" y="2651"/>
                </a:cubicBezTo>
                <a:close/>
                <a:moveTo>
                  <a:pt x="316" y="1987"/>
                </a:moveTo>
                <a:cubicBezTo>
                  <a:pt x="316" y="1829"/>
                  <a:pt x="316" y="1829"/>
                  <a:pt x="316" y="1829"/>
                </a:cubicBezTo>
                <a:cubicBezTo>
                  <a:pt x="316" y="881"/>
                  <a:pt x="316" y="881"/>
                  <a:pt x="316" y="881"/>
                </a:cubicBezTo>
                <a:cubicBezTo>
                  <a:pt x="316" y="723"/>
                  <a:pt x="316" y="723"/>
                  <a:pt x="316" y="723"/>
                </a:cubicBezTo>
                <a:cubicBezTo>
                  <a:pt x="316" y="486"/>
                  <a:pt x="316" y="486"/>
                  <a:pt x="316" y="486"/>
                </a:cubicBezTo>
                <a:cubicBezTo>
                  <a:pt x="1817" y="486"/>
                  <a:pt x="1817" y="486"/>
                  <a:pt x="1817" y="486"/>
                </a:cubicBezTo>
                <a:cubicBezTo>
                  <a:pt x="1817" y="723"/>
                  <a:pt x="1817" y="723"/>
                  <a:pt x="1817" y="723"/>
                </a:cubicBezTo>
                <a:cubicBezTo>
                  <a:pt x="1817" y="881"/>
                  <a:pt x="1817" y="881"/>
                  <a:pt x="1817" y="881"/>
                </a:cubicBezTo>
                <a:cubicBezTo>
                  <a:pt x="1817" y="1829"/>
                  <a:pt x="1817" y="1829"/>
                  <a:pt x="1817" y="1829"/>
                </a:cubicBezTo>
                <a:cubicBezTo>
                  <a:pt x="1817" y="1987"/>
                  <a:pt x="1817" y="1987"/>
                  <a:pt x="1817" y="1987"/>
                </a:cubicBezTo>
                <a:cubicBezTo>
                  <a:pt x="1659" y="1987"/>
                  <a:pt x="1659" y="1987"/>
                  <a:pt x="1659" y="1987"/>
                </a:cubicBezTo>
                <a:cubicBezTo>
                  <a:pt x="474" y="1987"/>
                  <a:pt x="474" y="1987"/>
                  <a:pt x="474" y="1987"/>
                </a:cubicBezTo>
                <a:lnTo>
                  <a:pt x="316" y="1987"/>
                </a:lnTo>
                <a:close/>
                <a:moveTo>
                  <a:pt x="711" y="881"/>
                </a:moveTo>
                <a:cubicBezTo>
                  <a:pt x="474" y="881"/>
                  <a:pt x="474" y="881"/>
                  <a:pt x="474" y="881"/>
                </a:cubicBezTo>
                <a:cubicBezTo>
                  <a:pt x="474" y="1118"/>
                  <a:pt x="474" y="1118"/>
                  <a:pt x="474" y="1118"/>
                </a:cubicBezTo>
                <a:cubicBezTo>
                  <a:pt x="711" y="1118"/>
                  <a:pt x="711" y="1118"/>
                  <a:pt x="711" y="1118"/>
                </a:cubicBezTo>
                <a:lnTo>
                  <a:pt x="711" y="881"/>
                </a:lnTo>
                <a:close/>
                <a:moveTo>
                  <a:pt x="711" y="1197"/>
                </a:moveTo>
                <a:cubicBezTo>
                  <a:pt x="474" y="1197"/>
                  <a:pt x="474" y="1197"/>
                  <a:pt x="474" y="1197"/>
                </a:cubicBezTo>
                <a:cubicBezTo>
                  <a:pt x="474" y="1355"/>
                  <a:pt x="474" y="1355"/>
                  <a:pt x="474" y="1355"/>
                </a:cubicBezTo>
                <a:cubicBezTo>
                  <a:pt x="711" y="1355"/>
                  <a:pt x="711" y="1355"/>
                  <a:pt x="711" y="1355"/>
                </a:cubicBezTo>
                <a:lnTo>
                  <a:pt x="711" y="1197"/>
                </a:lnTo>
                <a:close/>
                <a:moveTo>
                  <a:pt x="711" y="1434"/>
                </a:moveTo>
                <a:cubicBezTo>
                  <a:pt x="474" y="1434"/>
                  <a:pt x="474" y="1434"/>
                  <a:pt x="474" y="1434"/>
                </a:cubicBezTo>
                <a:cubicBezTo>
                  <a:pt x="474" y="1592"/>
                  <a:pt x="474" y="1592"/>
                  <a:pt x="474" y="1592"/>
                </a:cubicBezTo>
                <a:cubicBezTo>
                  <a:pt x="711" y="1592"/>
                  <a:pt x="711" y="1592"/>
                  <a:pt x="711" y="1592"/>
                </a:cubicBezTo>
                <a:lnTo>
                  <a:pt x="711" y="1434"/>
                </a:lnTo>
                <a:close/>
                <a:moveTo>
                  <a:pt x="1422" y="1829"/>
                </a:moveTo>
                <a:cubicBezTo>
                  <a:pt x="1659" y="1829"/>
                  <a:pt x="1659" y="1829"/>
                  <a:pt x="1659" y="1829"/>
                </a:cubicBezTo>
                <a:cubicBezTo>
                  <a:pt x="1659" y="1671"/>
                  <a:pt x="1659" y="1671"/>
                  <a:pt x="1659" y="1671"/>
                </a:cubicBezTo>
                <a:cubicBezTo>
                  <a:pt x="1422" y="1671"/>
                  <a:pt x="1422" y="1671"/>
                  <a:pt x="1422" y="1671"/>
                </a:cubicBezTo>
                <a:lnTo>
                  <a:pt x="1422" y="1829"/>
                </a:lnTo>
                <a:close/>
                <a:moveTo>
                  <a:pt x="1422" y="1592"/>
                </a:moveTo>
                <a:cubicBezTo>
                  <a:pt x="1659" y="1592"/>
                  <a:pt x="1659" y="1592"/>
                  <a:pt x="1659" y="1592"/>
                </a:cubicBezTo>
                <a:cubicBezTo>
                  <a:pt x="1659" y="1434"/>
                  <a:pt x="1659" y="1434"/>
                  <a:pt x="1659" y="1434"/>
                </a:cubicBezTo>
                <a:cubicBezTo>
                  <a:pt x="1422" y="1434"/>
                  <a:pt x="1422" y="1434"/>
                  <a:pt x="1422" y="1434"/>
                </a:cubicBezTo>
                <a:lnTo>
                  <a:pt x="1422" y="1592"/>
                </a:lnTo>
                <a:close/>
                <a:moveTo>
                  <a:pt x="1422" y="1355"/>
                </a:moveTo>
                <a:cubicBezTo>
                  <a:pt x="1659" y="1355"/>
                  <a:pt x="1659" y="1355"/>
                  <a:pt x="1659" y="1355"/>
                </a:cubicBezTo>
                <a:cubicBezTo>
                  <a:pt x="1659" y="1197"/>
                  <a:pt x="1659" y="1197"/>
                  <a:pt x="1659" y="1197"/>
                </a:cubicBezTo>
                <a:cubicBezTo>
                  <a:pt x="1422" y="1197"/>
                  <a:pt x="1422" y="1197"/>
                  <a:pt x="1422" y="1197"/>
                </a:cubicBezTo>
                <a:lnTo>
                  <a:pt x="1422" y="1355"/>
                </a:lnTo>
                <a:close/>
                <a:moveTo>
                  <a:pt x="1422" y="1118"/>
                </a:moveTo>
                <a:cubicBezTo>
                  <a:pt x="1659" y="1118"/>
                  <a:pt x="1659" y="1118"/>
                  <a:pt x="1659" y="1118"/>
                </a:cubicBezTo>
                <a:cubicBezTo>
                  <a:pt x="1659" y="881"/>
                  <a:pt x="1659" y="881"/>
                  <a:pt x="1659" y="881"/>
                </a:cubicBezTo>
                <a:cubicBezTo>
                  <a:pt x="1422" y="881"/>
                  <a:pt x="1422" y="881"/>
                  <a:pt x="1422" y="881"/>
                </a:cubicBezTo>
                <a:lnTo>
                  <a:pt x="1422" y="1118"/>
                </a:lnTo>
                <a:close/>
                <a:moveTo>
                  <a:pt x="1106" y="1829"/>
                </a:moveTo>
                <a:cubicBezTo>
                  <a:pt x="1343" y="1829"/>
                  <a:pt x="1343" y="1829"/>
                  <a:pt x="1343" y="1829"/>
                </a:cubicBezTo>
                <a:cubicBezTo>
                  <a:pt x="1343" y="1671"/>
                  <a:pt x="1343" y="1671"/>
                  <a:pt x="1343" y="1671"/>
                </a:cubicBezTo>
                <a:cubicBezTo>
                  <a:pt x="1106" y="1671"/>
                  <a:pt x="1106" y="1671"/>
                  <a:pt x="1106" y="1671"/>
                </a:cubicBezTo>
                <a:lnTo>
                  <a:pt x="1106" y="1829"/>
                </a:lnTo>
                <a:close/>
                <a:moveTo>
                  <a:pt x="1106" y="1592"/>
                </a:moveTo>
                <a:cubicBezTo>
                  <a:pt x="1343" y="1592"/>
                  <a:pt x="1343" y="1592"/>
                  <a:pt x="1343" y="1592"/>
                </a:cubicBezTo>
                <a:cubicBezTo>
                  <a:pt x="1343" y="1434"/>
                  <a:pt x="1343" y="1434"/>
                  <a:pt x="1343" y="1434"/>
                </a:cubicBezTo>
                <a:cubicBezTo>
                  <a:pt x="1106" y="1434"/>
                  <a:pt x="1106" y="1434"/>
                  <a:pt x="1106" y="1434"/>
                </a:cubicBezTo>
                <a:lnTo>
                  <a:pt x="1106" y="1592"/>
                </a:lnTo>
                <a:close/>
                <a:moveTo>
                  <a:pt x="1106" y="1355"/>
                </a:moveTo>
                <a:cubicBezTo>
                  <a:pt x="1343" y="1355"/>
                  <a:pt x="1343" y="1355"/>
                  <a:pt x="1343" y="1355"/>
                </a:cubicBezTo>
                <a:cubicBezTo>
                  <a:pt x="1343" y="1197"/>
                  <a:pt x="1343" y="1197"/>
                  <a:pt x="1343" y="1197"/>
                </a:cubicBezTo>
                <a:cubicBezTo>
                  <a:pt x="1106" y="1197"/>
                  <a:pt x="1106" y="1197"/>
                  <a:pt x="1106" y="1197"/>
                </a:cubicBezTo>
                <a:lnTo>
                  <a:pt x="1106" y="1355"/>
                </a:lnTo>
                <a:close/>
                <a:moveTo>
                  <a:pt x="1106" y="1118"/>
                </a:moveTo>
                <a:cubicBezTo>
                  <a:pt x="1343" y="1118"/>
                  <a:pt x="1343" y="1118"/>
                  <a:pt x="1343" y="1118"/>
                </a:cubicBezTo>
                <a:cubicBezTo>
                  <a:pt x="1343" y="881"/>
                  <a:pt x="1343" y="881"/>
                  <a:pt x="1343" y="881"/>
                </a:cubicBezTo>
                <a:cubicBezTo>
                  <a:pt x="1106" y="881"/>
                  <a:pt x="1106" y="881"/>
                  <a:pt x="1106" y="881"/>
                </a:cubicBezTo>
                <a:lnTo>
                  <a:pt x="1106" y="1118"/>
                </a:lnTo>
                <a:close/>
                <a:moveTo>
                  <a:pt x="790" y="1829"/>
                </a:moveTo>
                <a:cubicBezTo>
                  <a:pt x="1027" y="1829"/>
                  <a:pt x="1027" y="1829"/>
                  <a:pt x="1027" y="1829"/>
                </a:cubicBezTo>
                <a:cubicBezTo>
                  <a:pt x="1027" y="1671"/>
                  <a:pt x="1027" y="1671"/>
                  <a:pt x="1027" y="1671"/>
                </a:cubicBezTo>
                <a:cubicBezTo>
                  <a:pt x="790" y="1671"/>
                  <a:pt x="790" y="1671"/>
                  <a:pt x="790" y="1671"/>
                </a:cubicBezTo>
                <a:lnTo>
                  <a:pt x="790" y="1829"/>
                </a:lnTo>
                <a:close/>
                <a:moveTo>
                  <a:pt x="790" y="1592"/>
                </a:moveTo>
                <a:cubicBezTo>
                  <a:pt x="1027" y="1592"/>
                  <a:pt x="1027" y="1592"/>
                  <a:pt x="1027" y="1592"/>
                </a:cubicBezTo>
                <a:cubicBezTo>
                  <a:pt x="1027" y="1434"/>
                  <a:pt x="1027" y="1434"/>
                  <a:pt x="1027" y="1434"/>
                </a:cubicBezTo>
                <a:cubicBezTo>
                  <a:pt x="790" y="1434"/>
                  <a:pt x="790" y="1434"/>
                  <a:pt x="790" y="1434"/>
                </a:cubicBezTo>
                <a:lnTo>
                  <a:pt x="790" y="1592"/>
                </a:lnTo>
                <a:close/>
                <a:moveTo>
                  <a:pt x="790" y="1355"/>
                </a:moveTo>
                <a:cubicBezTo>
                  <a:pt x="1027" y="1355"/>
                  <a:pt x="1027" y="1355"/>
                  <a:pt x="1027" y="1355"/>
                </a:cubicBezTo>
                <a:cubicBezTo>
                  <a:pt x="1027" y="1197"/>
                  <a:pt x="1027" y="1197"/>
                  <a:pt x="1027" y="1197"/>
                </a:cubicBezTo>
                <a:cubicBezTo>
                  <a:pt x="790" y="1197"/>
                  <a:pt x="790" y="1197"/>
                  <a:pt x="790" y="1197"/>
                </a:cubicBezTo>
                <a:lnTo>
                  <a:pt x="790" y="1355"/>
                </a:lnTo>
                <a:close/>
                <a:moveTo>
                  <a:pt x="790" y="1118"/>
                </a:moveTo>
                <a:cubicBezTo>
                  <a:pt x="1027" y="1118"/>
                  <a:pt x="1027" y="1118"/>
                  <a:pt x="1027" y="1118"/>
                </a:cubicBezTo>
                <a:cubicBezTo>
                  <a:pt x="1027" y="881"/>
                  <a:pt x="1027" y="881"/>
                  <a:pt x="1027" y="881"/>
                </a:cubicBezTo>
                <a:cubicBezTo>
                  <a:pt x="790" y="881"/>
                  <a:pt x="790" y="881"/>
                  <a:pt x="790" y="881"/>
                </a:cubicBezTo>
                <a:lnTo>
                  <a:pt x="790" y="1118"/>
                </a:lnTo>
                <a:close/>
                <a:moveTo>
                  <a:pt x="711" y="1671"/>
                </a:moveTo>
                <a:cubicBezTo>
                  <a:pt x="474" y="1671"/>
                  <a:pt x="474" y="1671"/>
                  <a:pt x="474" y="1671"/>
                </a:cubicBezTo>
                <a:cubicBezTo>
                  <a:pt x="474" y="1829"/>
                  <a:pt x="474" y="1829"/>
                  <a:pt x="474" y="1829"/>
                </a:cubicBezTo>
                <a:cubicBezTo>
                  <a:pt x="711" y="1829"/>
                  <a:pt x="711" y="1829"/>
                  <a:pt x="711" y="1829"/>
                </a:cubicBezTo>
                <a:lnTo>
                  <a:pt x="711" y="16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档"/>
          <p:cNvSpPr/>
          <p:nvPr/>
        </p:nvSpPr>
        <p:spPr bwMode="auto">
          <a:xfrm>
            <a:off x="1738630" y="1924685"/>
            <a:ext cx="642620" cy="642620"/>
          </a:xfrm>
          <a:custGeom>
            <a:avLst/>
            <a:gdLst>
              <a:gd name="T0" fmla="*/ 1471281 w 3950"/>
              <a:gd name="T1" fmla="*/ 1620903 h 3962"/>
              <a:gd name="T2" fmla="*/ 0 w 3950"/>
              <a:gd name="T3" fmla="*/ 1620903 h 3962"/>
              <a:gd name="T4" fmla="*/ 897123 w 3950"/>
              <a:gd name="T5" fmla="*/ 5453 h 3962"/>
              <a:gd name="T6" fmla="*/ 968438 w 3950"/>
              <a:gd name="T7" fmla="*/ 5453 h 3962"/>
              <a:gd name="T8" fmla="*/ 1465830 w 3950"/>
              <a:gd name="T9" fmla="*/ 543936 h 3962"/>
              <a:gd name="T10" fmla="*/ 1474006 w 3950"/>
              <a:gd name="T11" fmla="*/ 552116 h 3962"/>
              <a:gd name="T12" fmla="*/ 1614821 w 3950"/>
              <a:gd name="T13" fmla="*/ 974723 h 3962"/>
              <a:gd name="T14" fmla="*/ 1614821 w 3950"/>
              <a:gd name="T15" fmla="*/ 1585004 h 3962"/>
              <a:gd name="T16" fmla="*/ 1148317 w 3950"/>
              <a:gd name="T17" fmla="*/ 543936 h 3962"/>
              <a:gd name="T18" fmla="*/ 1399511 w 3950"/>
              <a:gd name="T19" fmla="*/ 615734 h 3962"/>
              <a:gd name="T20" fmla="*/ 897123 w 3950"/>
              <a:gd name="T21" fmla="*/ 77251 h 3962"/>
              <a:gd name="T22" fmla="*/ 71770 w 3950"/>
              <a:gd name="T23" fmla="*/ 1549105 h 3962"/>
              <a:gd name="T24" fmla="*/ 1395877 w 3950"/>
              <a:gd name="T25" fmla="*/ 1585004 h 3962"/>
              <a:gd name="T26" fmla="*/ 394734 w 3950"/>
              <a:gd name="T27" fmla="*/ 1154217 h 3962"/>
              <a:gd name="T28" fmla="*/ 1399511 w 3950"/>
              <a:gd name="T29" fmla="*/ 615734 h 3962"/>
              <a:gd name="T30" fmla="*/ 1121062 w 3950"/>
              <a:gd name="T31" fmla="*/ 1141948 h 3962"/>
              <a:gd name="T32" fmla="*/ 986153 w 3950"/>
              <a:gd name="T33" fmla="*/ 1224197 h 3962"/>
              <a:gd name="T34" fmla="*/ 1121971 w 3950"/>
              <a:gd name="T35" fmla="*/ 1460948 h 3962"/>
              <a:gd name="T36" fmla="*/ 921197 w 3950"/>
              <a:gd name="T37" fmla="*/ 1304629 h 3962"/>
              <a:gd name="T38" fmla="*/ 835346 w 3950"/>
              <a:gd name="T39" fmla="*/ 1153308 h 3962"/>
              <a:gd name="T40" fmla="*/ 662735 w 3950"/>
              <a:gd name="T41" fmla="*/ 1455495 h 3962"/>
              <a:gd name="T42" fmla="*/ 878499 w 3950"/>
              <a:gd name="T43" fmla="*/ 1424595 h 3962"/>
              <a:gd name="T44" fmla="*/ 1404962 w 3950"/>
              <a:gd name="T45" fmla="*/ 1219653 h 3962"/>
              <a:gd name="T46" fmla="*/ 1525335 w 3950"/>
              <a:gd name="T47" fmla="*/ 1246918 h 3962"/>
              <a:gd name="T48" fmla="*/ 1463559 w 3950"/>
              <a:gd name="T49" fmla="*/ 1141948 h 3962"/>
              <a:gd name="T50" fmla="*/ 1359084 w 3950"/>
              <a:gd name="T51" fmla="*/ 1419142 h 3962"/>
              <a:gd name="T52" fmla="*/ 1588020 w 3950"/>
              <a:gd name="T53" fmla="*/ 1361431 h 3962"/>
              <a:gd name="T54" fmla="*/ 1459471 w 3950"/>
              <a:gd name="T55" fmla="*/ 1407781 h 3962"/>
              <a:gd name="T56" fmla="*/ 1404962 w 3950"/>
              <a:gd name="T57" fmla="*/ 1219653 h 3962"/>
              <a:gd name="T58" fmla="*/ 771298 w 3950"/>
              <a:gd name="T59" fmla="*/ 1403692 h 3962"/>
              <a:gd name="T60" fmla="*/ 753129 w 3950"/>
              <a:gd name="T61" fmla="*/ 1199204 h 3962"/>
              <a:gd name="T62" fmla="*/ 850336 w 3950"/>
              <a:gd name="T63" fmla="*/ 1246918 h 3962"/>
              <a:gd name="T64" fmla="*/ 834437 w 3950"/>
              <a:gd name="T65" fmla="*/ 1387787 h 3962"/>
              <a:gd name="T66" fmla="*/ 1059740 w 3950"/>
              <a:gd name="T67" fmla="*/ 1221925 h 3962"/>
              <a:gd name="T68" fmla="*/ 1206914 w 3950"/>
              <a:gd name="T69" fmla="*/ 1300539 h 3962"/>
              <a:gd name="T70" fmla="*/ 1060649 w 3950"/>
              <a:gd name="T71" fmla="*/ 1380516 h 3962"/>
              <a:gd name="T72" fmla="*/ 475588 w 3950"/>
              <a:gd name="T73" fmla="*/ 561204 h 3962"/>
              <a:gd name="T74" fmla="*/ 270727 w 3950"/>
              <a:gd name="T75" fmla="*/ 795228 h 3962"/>
              <a:gd name="T76" fmla="*/ 148990 w 3950"/>
              <a:gd name="T77" fmla="*/ 325362 h 3962"/>
              <a:gd name="T78" fmla="*/ 324781 w 3950"/>
              <a:gd name="T79" fmla="*/ 427151 h 3962"/>
              <a:gd name="T80" fmla="*/ 365663 w 3950"/>
              <a:gd name="T81" fmla="*/ 648906 h 3962"/>
              <a:gd name="T82" fmla="*/ 563711 w 3950"/>
              <a:gd name="T83" fmla="*/ 325362 h 3962"/>
              <a:gd name="T84" fmla="*/ 627304 w 3950"/>
              <a:gd name="T85" fmla="*/ 648906 h 3962"/>
              <a:gd name="T86" fmla="*/ 633210 w 3950"/>
              <a:gd name="T87" fmla="*/ 427151 h 3962"/>
              <a:gd name="T88" fmla="*/ 817631 w 3950"/>
              <a:gd name="T89" fmla="*/ 427151 h 3962"/>
              <a:gd name="T90" fmla="*/ 532823 w 3950"/>
              <a:gd name="T91" fmla="*/ 795228 h 39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50" h="3962">
                <a:moveTo>
                  <a:pt x="3555" y="3488"/>
                </a:moveTo>
                <a:cubicBezTo>
                  <a:pt x="3239" y="3488"/>
                  <a:pt x="3239" y="3488"/>
                  <a:pt x="3239" y="3488"/>
                </a:cubicBezTo>
                <a:cubicBezTo>
                  <a:pt x="3239" y="3567"/>
                  <a:pt x="3239" y="3567"/>
                  <a:pt x="3239" y="3567"/>
                </a:cubicBezTo>
                <a:cubicBezTo>
                  <a:pt x="3239" y="3785"/>
                  <a:pt x="3062" y="3962"/>
                  <a:pt x="2844" y="3962"/>
                </a:cubicBezTo>
                <a:cubicBezTo>
                  <a:pt x="395" y="3962"/>
                  <a:pt x="395" y="3962"/>
                  <a:pt x="395" y="3962"/>
                </a:cubicBezTo>
                <a:cubicBezTo>
                  <a:pt x="177" y="3962"/>
                  <a:pt x="0" y="3785"/>
                  <a:pt x="0" y="3567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189"/>
                  <a:pt x="177" y="12"/>
                  <a:pt x="395" y="12"/>
                </a:cubicBezTo>
                <a:cubicBezTo>
                  <a:pt x="1975" y="12"/>
                  <a:pt x="1975" y="12"/>
                  <a:pt x="1975" y="12"/>
                </a:cubicBezTo>
                <a:cubicBezTo>
                  <a:pt x="2121" y="12"/>
                  <a:pt x="2121" y="12"/>
                  <a:pt x="2121" y="12"/>
                </a:cubicBezTo>
                <a:cubicBezTo>
                  <a:pt x="2121" y="0"/>
                  <a:pt x="2121" y="0"/>
                  <a:pt x="2121" y="0"/>
                </a:cubicBezTo>
                <a:cubicBezTo>
                  <a:pt x="2132" y="12"/>
                  <a:pt x="2132" y="12"/>
                  <a:pt x="2132" y="12"/>
                </a:cubicBezTo>
                <a:cubicBezTo>
                  <a:pt x="2133" y="12"/>
                  <a:pt x="2133" y="12"/>
                  <a:pt x="2133" y="12"/>
                </a:cubicBezTo>
                <a:cubicBezTo>
                  <a:pt x="2133" y="13"/>
                  <a:pt x="2133" y="13"/>
                  <a:pt x="2133" y="13"/>
                </a:cubicBezTo>
                <a:cubicBezTo>
                  <a:pt x="3227" y="1197"/>
                  <a:pt x="3227" y="1197"/>
                  <a:pt x="3227" y="1197"/>
                </a:cubicBezTo>
                <a:cubicBezTo>
                  <a:pt x="3239" y="1197"/>
                  <a:pt x="3239" y="1197"/>
                  <a:pt x="3239" y="1197"/>
                </a:cubicBezTo>
                <a:cubicBezTo>
                  <a:pt x="3239" y="1210"/>
                  <a:pt x="3239" y="1210"/>
                  <a:pt x="3239" y="1210"/>
                </a:cubicBezTo>
                <a:cubicBezTo>
                  <a:pt x="3245" y="1215"/>
                  <a:pt x="3245" y="1215"/>
                  <a:pt x="3245" y="1215"/>
                </a:cubicBezTo>
                <a:cubicBezTo>
                  <a:pt x="3239" y="1215"/>
                  <a:pt x="3239" y="1215"/>
                  <a:pt x="3239" y="1215"/>
                </a:cubicBezTo>
                <a:cubicBezTo>
                  <a:pt x="3239" y="2145"/>
                  <a:pt x="3239" y="2145"/>
                  <a:pt x="3239" y="2145"/>
                </a:cubicBezTo>
                <a:cubicBezTo>
                  <a:pt x="3555" y="2145"/>
                  <a:pt x="3555" y="2145"/>
                  <a:pt x="3555" y="2145"/>
                </a:cubicBezTo>
                <a:cubicBezTo>
                  <a:pt x="3773" y="2145"/>
                  <a:pt x="3950" y="2322"/>
                  <a:pt x="3950" y="2540"/>
                </a:cubicBezTo>
                <a:cubicBezTo>
                  <a:pt x="3950" y="3093"/>
                  <a:pt x="3950" y="3093"/>
                  <a:pt x="3950" y="3093"/>
                </a:cubicBezTo>
                <a:cubicBezTo>
                  <a:pt x="3950" y="3311"/>
                  <a:pt x="3773" y="3488"/>
                  <a:pt x="3555" y="3488"/>
                </a:cubicBezTo>
                <a:close/>
                <a:moveTo>
                  <a:pt x="2133" y="295"/>
                </a:moveTo>
                <a:cubicBezTo>
                  <a:pt x="2133" y="802"/>
                  <a:pt x="2133" y="802"/>
                  <a:pt x="2133" y="802"/>
                </a:cubicBezTo>
                <a:cubicBezTo>
                  <a:pt x="2133" y="1020"/>
                  <a:pt x="2310" y="1197"/>
                  <a:pt x="2528" y="1197"/>
                </a:cubicBezTo>
                <a:cubicBezTo>
                  <a:pt x="2984" y="1197"/>
                  <a:pt x="2984" y="1197"/>
                  <a:pt x="2984" y="1197"/>
                </a:cubicBezTo>
                <a:lnTo>
                  <a:pt x="2133" y="295"/>
                </a:lnTo>
                <a:close/>
                <a:moveTo>
                  <a:pt x="3081" y="1355"/>
                </a:moveTo>
                <a:cubicBezTo>
                  <a:pt x="2370" y="1355"/>
                  <a:pt x="2370" y="1355"/>
                  <a:pt x="2370" y="1355"/>
                </a:cubicBezTo>
                <a:cubicBezTo>
                  <a:pt x="2152" y="1355"/>
                  <a:pt x="1975" y="1178"/>
                  <a:pt x="1975" y="960"/>
                </a:cubicBezTo>
                <a:cubicBezTo>
                  <a:pt x="1975" y="170"/>
                  <a:pt x="1975" y="170"/>
                  <a:pt x="1975" y="170"/>
                </a:cubicBezTo>
                <a:cubicBezTo>
                  <a:pt x="553" y="170"/>
                  <a:pt x="553" y="170"/>
                  <a:pt x="553" y="170"/>
                </a:cubicBezTo>
                <a:cubicBezTo>
                  <a:pt x="335" y="170"/>
                  <a:pt x="158" y="347"/>
                  <a:pt x="158" y="565"/>
                </a:cubicBezTo>
                <a:cubicBezTo>
                  <a:pt x="158" y="3409"/>
                  <a:pt x="158" y="3409"/>
                  <a:pt x="158" y="3409"/>
                </a:cubicBezTo>
                <a:cubicBezTo>
                  <a:pt x="158" y="3627"/>
                  <a:pt x="335" y="3804"/>
                  <a:pt x="553" y="3804"/>
                </a:cubicBezTo>
                <a:cubicBezTo>
                  <a:pt x="2686" y="3804"/>
                  <a:pt x="2686" y="3804"/>
                  <a:pt x="2686" y="3804"/>
                </a:cubicBezTo>
                <a:cubicBezTo>
                  <a:pt x="2877" y="3804"/>
                  <a:pt x="3037" y="3668"/>
                  <a:pt x="3073" y="3488"/>
                </a:cubicBezTo>
                <a:cubicBezTo>
                  <a:pt x="1264" y="3488"/>
                  <a:pt x="1264" y="3488"/>
                  <a:pt x="1264" y="3488"/>
                </a:cubicBezTo>
                <a:cubicBezTo>
                  <a:pt x="1046" y="3488"/>
                  <a:pt x="869" y="3311"/>
                  <a:pt x="869" y="3093"/>
                </a:cubicBezTo>
                <a:cubicBezTo>
                  <a:pt x="869" y="2540"/>
                  <a:pt x="869" y="2540"/>
                  <a:pt x="869" y="2540"/>
                </a:cubicBezTo>
                <a:cubicBezTo>
                  <a:pt x="869" y="2322"/>
                  <a:pt x="1046" y="2145"/>
                  <a:pt x="1264" y="2145"/>
                </a:cubicBezTo>
                <a:cubicBezTo>
                  <a:pt x="3081" y="2145"/>
                  <a:pt x="3081" y="2145"/>
                  <a:pt x="3081" y="2145"/>
                </a:cubicBezTo>
                <a:lnTo>
                  <a:pt x="3081" y="1355"/>
                </a:lnTo>
                <a:close/>
                <a:moveTo>
                  <a:pt x="2799" y="2865"/>
                </a:moveTo>
                <a:cubicBezTo>
                  <a:pt x="2799" y="2754"/>
                  <a:pt x="2768" y="2668"/>
                  <a:pt x="2708" y="2606"/>
                </a:cubicBezTo>
                <a:cubicBezTo>
                  <a:pt x="2648" y="2544"/>
                  <a:pt x="2568" y="2513"/>
                  <a:pt x="2468" y="2513"/>
                </a:cubicBezTo>
                <a:cubicBezTo>
                  <a:pt x="2413" y="2513"/>
                  <a:pt x="2364" y="2522"/>
                  <a:pt x="2322" y="2540"/>
                </a:cubicBezTo>
                <a:cubicBezTo>
                  <a:pt x="2290" y="2553"/>
                  <a:pt x="2261" y="2574"/>
                  <a:pt x="2234" y="2601"/>
                </a:cubicBezTo>
                <a:cubicBezTo>
                  <a:pt x="2207" y="2629"/>
                  <a:pt x="2186" y="2660"/>
                  <a:pt x="2171" y="2694"/>
                </a:cubicBezTo>
                <a:cubicBezTo>
                  <a:pt x="2150" y="2741"/>
                  <a:pt x="2140" y="2799"/>
                  <a:pt x="2140" y="2868"/>
                </a:cubicBezTo>
                <a:cubicBezTo>
                  <a:pt x="2140" y="2976"/>
                  <a:pt x="2170" y="3061"/>
                  <a:pt x="2229" y="3123"/>
                </a:cubicBezTo>
                <a:cubicBezTo>
                  <a:pt x="2289" y="3184"/>
                  <a:pt x="2369" y="3215"/>
                  <a:pt x="2470" y="3215"/>
                </a:cubicBezTo>
                <a:cubicBezTo>
                  <a:pt x="2570" y="3215"/>
                  <a:pt x="2650" y="3184"/>
                  <a:pt x="2709" y="3122"/>
                </a:cubicBezTo>
                <a:cubicBezTo>
                  <a:pt x="2768" y="3060"/>
                  <a:pt x="2799" y="2975"/>
                  <a:pt x="2799" y="2865"/>
                </a:cubicBezTo>
                <a:close/>
                <a:moveTo>
                  <a:pt x="2028" y="2871"/>
                </a:moveTo>
                <a:cubicBezTo>
                  <a:pt x="2028" y="2807"/>
                  <a:pt x="2020" y="2754"/>
                  <a:pt x="2006" y="2710"/>
                </a:cubicBezTo>
                <a:cubicBezTo>
                  <a:pt x="1991" y="2667"/>
                  <a:pt x="1969" y="2630"/>
                  <a:pt x="1941" y="2600"/>
                </a:cubicBezTo>
                <a:cubicBezTo>
                  <a:pt x="1913" y="2570"/>
                  <a:pt x="1878" y="2549"/>
                  <a:pt x="1839" y="2538"/>
                </a:cubicBezTo>
                <a:cubicBezTo>
                  <a:pt x="1809" y="2529"/>
                  <a:pt x="1766" y="2525"/>
                  <a:pt x="1709" y="2525"/>
                </a:cubicBezTo>
                <a:cubicBezTo>
                  <a:pt x="1459" y="2525"/>
                  <a:pt x="1459" y="2525"/>
                  <a:pt x="1459" y="2525"/>
                </a:cubicBezTo>
                <a:cubicBezTo>
                  <a:pt x="1459" y="3203"/>
                  <a:pt x="1459" y="3203"/>
                  <a:pt x="1459" y="3203"/>
                </a:cubicBezTo>
                <a:cubicBezTo>
                  <a:pt x="1717" y="3203"/>
                  <a:pt x="1717" y="3203"/>
                  <a:pt x="1717" y="3203"/>
                </a:cubicBezTo>
                <a:cubicBezTo>
                  <a:pt x="1767" y="3203"/>
                  <a:pt x="1808" y="3199"/>
                  <a:pt x="1838" y="3189"/>
                </a:cubicBezTo>
                <a:cubicBezTo>
                  <a:pt x="1878" y="3176"/>
                  <a:pt x="1911" y="3158"/>
                  <a:pt x="1934" y="3135"/>
                </a:cubicBezTo>
                <a:cubicBezTo>
                  <a:pt x="1966" y="3104"/>
                  <a:pt x="1990" y="3064"/>
                  <a:pt x="2007" y="3015"/>
                </a:cubicBezTo>
                <a:cubicBezTo>
                  <a:pt x="2021" y="2975"/>
                  <a:pt x="2028" y="2926"/>
                  <a:pt x="2028" y="2871"/>
                </a:cubicBezTo>
                <a:close/>
                <a:moveTo>
                  <a:pt x="3093" y="2684"/>
                </a:moveTo>
                <a:cubicBezTo>
                  <a:pt x="3124" y="2648"/>
                  <a:pt x="3165" y="2630"/>
                  <a:pt x="3215" y="2630"/>
                </a:cubicBezTo>
                <a:cubicBezTo>
                  <a:pt x="3252" y="2630"/>
                  <a:pt x="3283" y="2640"/>
                  <a:pt x="3308" y="2661"/>
                </a:cubicBezTo>
                <a:cubicBezTo>
                  <a:pt x="3334" y="2681"/>
                  <a:pt x="3350" y="2709"/>
                  <a:pt x="3358" y="2744"/>
                </a:cubicBezTo>
                <a:cubicBezTo>
                  <a:pt x="3494" y="2712"/>
                  <a:pt x="3494" y="2712"/>
                  <a:pt x="3494" y="2712"/>
                </a:cubicBezTo>
                <a:cubicBezTo>
                  <a:pt x="3479" y="2657"/>
                  <a:pt x="3455" y="2616"/>
                  <a:pt x="3425" y="2587"/>
                </a:cubicBezTo>
                <a:cubicBezTo>
                  <a:pt x="3373" y="2538"/>
                  <a:pt x="3305" y="2513"/>
                  <a:pt x="3222" y="2513"/>
                </a:cubicBezTo>
                <a:cubicBezTo>
                  <a:pt x="3127" y="2513"/>
                  <a:pt x="3051" y="2544"/>
                  <a:pt x="2992" y="2607"/>
                </a:cubicBezTo>
                <a:cubicBezTo>
                  <a:pt x="2934" y="2670"/>
                  <a:pt x="2905" y="2757"/>
                  <a:pt x="2905" y="2870"/>
                </a:cubicBezTo>
                <a:cubicBezTo>
                  <a:pt x="2905" y="2977"/>
                  <a:pt x="2934" y="3061"/>
                  <a:pt x="2992" y="3123"/>
                </a:cubicBezTo>
                <a:cubicBezTo>
                  <a:pt x="3050" y="3184"/>
                  <a:pt x="3124" y="3215"/>
                  <a:pt x="3214" y="3215"/>
                </a:cubicBezTo>
                <a:cubicBezTo>
                  <a:pt x="3287" y="3215"/>
                  <a:pt x="3347" y="3197"/>
                  <a:pt x="3394" y="3161"/>
                </a:cubicBezTo>
                <a:cubicBezTo>
                  <a:pt x="3442" y="3125"/>
                  <a:pt x="3475" y="3070"/>
                  <a:pt x="3496" y="2996"/>
                </a:cubicBezTo>
                <a:cubicBezTo>
                  <a:pt x="3363" y="2954"/>
                  <a:pt x="3363" y="2954"/>
                  <a:pt x="3363" y="2954"/>
                </a:cubicBezTo>
                <a:cubicBezTo>
                  <a:pt x="3352" y="3004"/>
                  <a:pt x="3333" y="3040"/>
                  <a:pt x="3307" y="3063"/>
                </a:cubicBezTo>
                <a:cubicBezTo>
                  <a:pt x="3280" y="3086"/>
                  <a:pt x="3249" y="3098"/>
                  <a:pt x="3213" y="3098"/>
                </a:cubicBezTo>
                <a:cubicBezTo>
                  <a:pt x="3163" y="3098"/>
                  <a:pt x="3123" y="3080"/>
                  <a:pt x="3092" y="3043"/>
                </a:cubicBezTo>
                <a:cubicBezTo>
                  <a:pt x="3061" y="3007"/>
                  <a:pt x="3046" y="2946"/>
                  <a:pt x="3046" y="2860"/>
                </a:cubicBezTo>
                <a:cubicBezTo>
                  <a:pt x="3046" y="2779"/>
                  <a:pt x="3062" y="2721"/>
                  <a:pt x="3093" y="2684"/>
                </a:cubicBezTo>
                <a:close/>
                <a:moveTo>
                  <a:pt x="1837" y="3054"/>
                </a:moveTo>
                <a:cubicBezTo>
                  <a:pt x="1822" y="3068"/>
                  <a:pt x="1803" y="3077"/>
                  <a:pt x="1781" y="3082"/>
                </a:cubicBezTo>
                <a:cubicBezTo>
                  <a:pt x="1764" y="3087"/>
                  <a:pt x="1736" y="3089"/>
                  <a:pt x="1698" y="3089"/>
                </a:cubicBezTo>
                <a:cubicBezTo>
                  <a:pt x="1596" y="3089"/>
                  <a:pt x="1596" y="3089"/>
                  <a:pt x="1596" y="3089"/>
                </a:cubicBezTo>
                <a:cubicBezTo>
                  <a:pt x="1596" y="2639"/>
                  <a:pt x="1596" y="2639"/>
                  <a:pt x="1596" y="2639"/>
                </a:cubicBezTo>
                <a:cubicBezTo>
                  <a:pt x="1658" y="2639"/>
                  <a:pt x="1658" y="2639"/>
                  <a:pt x="1658" y="2639"/>
                </a:cubicBezTo>
                <a:cubicBezTo>
                  <a:pt x="1713" y="2639"/>
                  <a:pt x="1751" y="2642"/>
                  <a:pt x="1770" y="2646"/>
                </a:cubicBezTo>
                <a:cubicBezTo>
                  <a:pt x="1796" y="2652"/>
                  <a:pt x="1817" y="2662"/>
                  <a:pt x="1833" y="2678"/>
                </a:cubicBezTo>
                <a:cubicBezTo>
                  <a:pt x="1850" y="2694"/>
                  <a:pt x="1863" y="2716"/>
                  <a:pt x="1872" y="2744"/>
                </a:cubicBezTo>
                <a:cubicBezTo>
                  <a:pt x="1882" y="2772"/>
                  <a:pt x="1886" y="2812"/>
                  <a:pt x="1886" y="2865"/>
                </a:cubicBezTo>
                <a:cubicBezTo>
                  <a:pt x="1886" y="2917"/>
                  <a:pt x="1882" y="2958"/>
                  <a:pt x="1872" y="2989"/>
                </a:cubicBezTo>
                <a:cubicBezTo>
                  <a:pt x="1863" y="3019"/>
                  <a:pt x="1851" y="3041"/>
                  <a:pt x="1837" y="3054"/>
                </a:cubicBezTo>
                <a:close/>
                <a:moveTo>
                  <a:pt x="2335" y="3038"/>
                </a:moveTo>
                <a:cubicBezTo>
                  <a:pt x="2299" y="2999"/>
                  <a:pt x="2281" y="2940"/>
                  <a:pt x="2281" y="2864"/>
                </a:cubicBezTo>
                <a:cubicBezTo>
                  <a:pt x="2281" y="2785"/>
                  <a:pt x="2299" y="2727"/>
                  <a:pt x="2333" y="2689"/>
                </a:cubicBezTo>
                <a:cubicBezTo>
                  <a:pt x="2368" y="2650"/>
                  <a:pt x="2413" y="2630"/>
                  <a:pt x="2470" y="2630"/>
                </a:cubicBezTo>
                <a:cubicBezTo>
                  <a:pt x="2526" y="2630"/>
                  <a:pt x="2571" y="2649"/>
                  <a:pt x="2606" y="2688"/>
                </a:cubicBezTo>
                <a:cubicBezTo>
                  <a:pt x="2640" y="2726"/>
                  <a:pt x="2657" y="2784"/>
                  <a:pt x="2657" y="2862"/>
                </a:cubicBezTo>
                <a:cubicBezTo>
                  <a:pt x="2657" y="2940"/>
                  <a:pt x="2639" y="3000"/>
                  <a:pt x="2604" y="3039"/>
                </a:cubicBezTo>
                <a:cubicBezTo>
                  <a:pt x="2569" y="3078"/>
                  <a:pt x="2524" y="3098"/>
                  <a:pt x="2470" y="3098"/>
                </a:cubicBezTo>
                <a:cubicBezTo>
                  <a:pt x="2415" y="3098"/>
                  <a:pt x="2370" y="3078"/>
                  <a:pt x="2335" y="3038"/>
                </a:cubicBezTo>
                <a:close/>
                <a:moveTo>
                  <a:pt x="1088" y="1411"/>
                </a:moveTo>
                <a:cubicBezTo>
                  <a:pt x="1075" y="1363"/>
                  <a:pt x="1059" y="1279"/>
                  <a:pt x="1052" y="1235"/>
                </a:cubicBezTo>
                <a:cubicBezTo>
                  <a:pt x="1047" y="1235"/>
                  <a:pt x="1047" y="1235"/>
                  <a:pt x="1047" y="1235"/>
                </a:cubicBezTo>
                <a:cubicBezTo>
                  <a:pt x="1041" y="1277"/>
                  <a:pt x="1022" y="1367"/>
                  <a:pt x="1012" y="1408"/>
                </a:cubicBezTo>
                <a:cubicBezTo>
                  <a:pt x="926" y="1750"/>
                  <a:pt x="926" y="1750"/>
                  <a:pt x="926" y="1750"/>
                </a:cubicBezTo>
                <a:cubicBezTo>
                  <a:pt x="596" y="1750"/>
                  <a:pt x="596" y="1750"/>
                  <a:pt x="596" y="1750"/>
                </a:cubicBezTo>
                <a:cubicBezTo>
                  <a:pt x="408" y="940"/>
                  <a:pt x="408" y="940"/>
                  <a:pt x="408" y="940"/>
                </a:cubicBezTo>
                <a:cubicBezTo>
                  <a:pt x="328" y="940"/>
                  <a:pt x="328" y="940"/>
                  <a:pt x="328" y="940"/>
                </a:cubicBezTo>
                <a:cubicBezTo>
                  <a:pt x="328" y="716"/>
                  <a:pt x="328" y="716"/>
                  <a:pt x="328" y="716"/>
                </a:cubicBezTo>
                <a:cubicBezTo>
                  <a:pt x="798" y="716"/>
                  <a:pt x="798" y="716"/>
                  <a:pt x="798" y="716"/>
                </a:cubicBezTo>
                <a:cubicBezTo>
                  <a:pt x="798" y="940"/>
                  <a:pt x="798" y="940"/>
                  <a:pt x="798" y="940"/>
                </a:cubicBezTo>
                <a:cubicBezTo>
                  <a:pt x="715" y="940"/>
                  <a:pt x="715" y="940"/>
                  <a:pt x="715" y="940"/>
                </a:cubicBezTo>
                <a:cubicBezTo>
                  <a:pt x="752" y="1148"/>
                  <a:pt x="752" y="1148"/>
                  <a:pt x="752" y="1148"/>
                </a:cubicBezTo>
                <a:cubicBezTo>
                  <a:pt x="768" y="1216"/>
                  <a:pt x="792" y="1386"/>
                  <a:pt x="798" y="1428"/>
                </a:cubicBezTo>
                <a:cubicBezTo>
                  <a:pt x="805" y="1428"/>
                  <a:pt x="805" y="1428"/>
                  <a:pt x="805" y="1428"/>
                </a:cubicBezTo>
                <a:cubicBezTo>
                  <a:pt x="808" y="1388"/>
                  <a:pt x="846" y="1211"/>
                  <a:pt x="874" y="1075"/>
                </a:cubicBezTo>
                <a:cubicBezTo>
                  <a:pt x="946" y="716"/>
                  <a:pt x="946" y="716"/>
                  <a:pt x="946" y="716"/>
                </a:cubicBezTo>
                <a:cubicBezTo>
                  <a:pt x="1241" y="716"/>
                  <a:pt x="1241" y="716"/>
                  <a:pt x="1241" y="716"/>
                </a:cubicBezTo>
                <a:cubicBezTo>
                  <a:pt x="1331" y="1148"/>
                  <a:pt x="1331" y="1148"/>
                  <a:pt x="1331" y="1148"/>
                </a:cubicBezTo>
                <a:cubicBezTo>
                  <a:pt x="1351" y="1241"/>
                  <a:pt x="1367" y="1357"/>
                  <a:pt x="1374" y="1428"/>
                </a:cubicBezTo>
                <a:cubicBezTo>
                  <a:pt x="1381" y="1428"/>
                  <a:pt x="1381" y="1428"/>
                  <a:pt x="1381" y="1428"/>
                </a:cubicBezTo>
                <a:cubicBezTo>
                  <a:pt x="1386" y="1364"/>
                  <a:pt x="1411" y="1216"/>
                  <a:pt x="1423" y="1156"/>
                </a:cubicBezTo>
                <a:cubicBezTo>
                  <a:pt x="1472" y="940"/>
                  <a:pt x="1472" y="940"/>
                  <a:pt x="1472" y="940"/>
                </a:cubicBezTo>
                <a:cubicBezTo>
                  <a:pt x="1394" y="940"/>
                  <a:pt x="1394" y="940"/>
                  <a:pt x="1394" y="940"/>
                </a:cubicBezTo>
                <a:cubicBezTo>
                  <a:pt x="1394" y="716"/>
                  <a:pt x="1394" y="716"/>
                  <a:pt x="1394" y="716"/>
                </a:cubicBezTo>
                <a:cubicBezTo>
                  <a:pt x="1800" y="716"/>
                  <a:pt x="1800" y="716"/>
                  <a:pt x="1800" y="716"/>
                </a:cubicBezTo>
                <a:cubicBezTo>
                  <a:pt x="1800" y="940"/>
                  <a:pt x="1800" y="940"/>
                  <a:pt x="1800" y="940"/>
                </a:cubicBezTo>
                <a:cubicBezTo>
                  <a:pt x="1722" y="940"/>
                  <a:pt x="1722" y="940"/>
                  <a:pt x="1722" y="940"/>
                </a:cubicBezTo>
                <a:cubicBezTo>
                  <a:pt x="1510" y="1750"/>
                  <a:pt x="1510" y="1750"/>
                  <a:pt x="1510" y="1750"/>
                </a:cubicBezTo>
                <a:cubicBezTo>
                  <a:pt x="1173" y="1750"/>
                  <a:pt x="1173" y="1750"/>
                  <a:pt x="1173" y="1750"/>
                </a:cubicBezTo>
                <a:lnTo>
                  <a:pt x="1088" y="14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2030" y="5054600"/>
            <a:ext cx="1055560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需要注意的是：</a:t>
            </a:r>
          </a:p>
          <a:p>
            <a:pPr latinLnBrk="0"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）使用该功能需要进行读者登录。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）在填写表单推荐前一定要进行馆藏检索，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重复，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才可进行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表单填写。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常用的有表单推荐和读者荐购列表的查看。</a:t>
            </a:r>
          </a:p>
        </p:txBody>
      </p:sp>
      <p:sp>
        <p:nvSpPr>
          <p:cNvPr id="353" name="网络"/>
          <p:cNvSpPr/>
          <p:nvPr/>
        </p:nvSpPr>
        <p:spPr>
          <a:xfrm>
            <a:off x="4412615" y="1924685"/>
            <a:ext cx="680085" cy="626110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书写"/>
          <p:cNvSpPr/>
          <p:nvPr/>
        </p:nvSpPr>
        <p:spPr bwMode="auto">
          <a:xfrm>
            <a:off x="7031355" y="1927225"/>
            <a:ext cx="796290" cy="62357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5" grpId="10" animBg="1"/>
      <p:bldP spid="45" grpId="11" animBg="1"/>
      <p:bldP spid="45" grpId="12" animBg="1"/>
      <p:bldP spid="45" grpId="13" animBg="1"/>
      <p:bldP spid="45" grpId="14" animBg="1"/>
      <p:bldP spid="45" grpId="15" animBg="1"/>
      <p:bldP spid="45" grpId="16" animBg="1"/>
      <p:bldP spid="45" grpId="17" animBg="1"/>
      <p:bldP spid="45" grpId="18" animBg="1"/>
      <p:bldP spid="45" grpId="19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46" grpId="11" animBg="1"/>
      <p:bldP spid="47" grpId="0" animBg="1"/>
      <p:bldP spid="32" grpId="0"/>
      <p:bldP spid="32" grpId="1"/>
      <p:bldP spid="32" grpId="2"/>
      <p:bldP spid="32" grpId="3"/>
      <p:bldP spid="32" grpId="4"/>
      <p:bldP spid="32" grpId="5"/>
      <p:bldP spid="32" grpId="6"/>
      <p:bldP spid="32" grpId="7"/>
      <p:bldP spid="32" grpId="8"/>
      <p:bldP spid="32" grpId="9"/>
      <p:bldP spid="32" grpId="10"/>
      <p:bldP spid="32" grpId="11"/>
      <p:bldP spid="32" grpId="12"/>
      <p:bldP spid="32" grpId="13"/>
      <p:bldP spid="32" grpId="14"/>
      <p:bldP spid="32" grpId="15"/>
      <p:bldP spid="32" grpId="16"/>
      <p:bldP spid="32" grpId="17"/>
      <p:bldP spid="32" grpId="18"/>
      <p:bldP spid="32" grpId="19"/>
      <p:bldP spid="32" grpId="20"/>
      <p:bldP spid="33" grpId="0"/>
      <p:bldP spid="33" grpId="1"/>
      <p:bldP spid="33" grpId="2"/>
      <p:bldP spid="33" grpId="3"/>
      <p:bldP spid="33" grpId="4"/>
      <p:bldP spid="33" grpId="5"/>
      <p:bldP spid="33" grpId="6"/>
      <p:bldP spid="33" grpId="7"/>
      <p:bldP spid="33" grpId="8"/>
      <p:bldP spid="33" grpId="9"/>
      <p:bldP spid="33" grpId="10"/>
      <p:bldP spid="33" grpId="11"/>
      <p:bldP spid="33" grpId="12"/>
      <p:bldP spid="34" grpId="0"/>
      <p:bldP spid="34" grpId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25818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03743" y="259145"/>
            <a:ext cx="233743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几个概念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37229" y="1774253"/>
            <a:ext cx="4744827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什么是馆藏查询系统？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 l="47675"/>
          <a:stretch>
            <a:fillRect/>
          </a:stretch>
        </p:blipFill>
        <p:spPr>
          <a:xfrm>
            <a:off x="27305" y="2281555"/>
            <a:ext cx="1428750" cy="27311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椭圆 9"/>
          <p:cNvSpPr/>
          <p:nvPr/>
        </p:nvSpPr>
        <p:spPr>
          <a:xfrm>
            <a:off x="2413000" y="1581150"/>
            <a:ext cx="918845" cy="918845"/>
          </a:xfrm>
          <a:prstGeom prst="ellipse">
            <a:avLst/>
          </a:prstGeom>
          <a:solidFill>
            <a:srgbClr val="FD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HK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31845" y="3237865"/>
            <a:ext cx="6223635" cy="918845"/>
            <a:chOff x="5247" y="5099"/>
            <a:chExt cx="9801" cy="1447"/>
          </a:xfrm>
        </p:grpSpPr>
        <p:sp>
          <p:nvSpPr>
            <p:cNvPr id="8" name="矩形 7"/>
            <p:cNvSpPr/>
            <p:nvPr/>
          </p:nvSpPr>
          <p:spPr>
            <a:xfrm>
              <a:off x="6921" y="5408"/>
              <a:ext cx="8127" cy="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馆藏查询系统有哪些功能？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5247" y="5099"/>
              <a:ext cx="1447" cy="1447"/>
            </a:xfrm>
            <a:prstGeom prst="ellipse">
              <a:avLst/>
            </a:prstGeom>
            <a:solidFill>
              <a:srgbClr val="6BA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HK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V="1">
            <a:off x="1428750" y="2317115"/>
            <a:ext cx="812800" cy="482600"/>
          </a:xfrm>
          <a:prstGeom prst="line">
            <a:avLst/>
          </a:prstGeom>
          <a:ln w="28575">
            <a:solidFill>
              <a:srgbClr val="01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63700" y="3697605"/>
            <a:ext cx="1460500" cy="0"/>
          </a:xfrm>
          <a:prstGeom prst="line">
            <a:avLst/>
          </a:prstGeom>
          <a:ln w="28575">
            <a:solidFill>
              <a:srgbClr val="01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28750" y="4594860"/>
            <a:ext cx="812800" cy="482600"/>
          </a:xfrm>
          <a:prstGeom prst="line">
            <a:avLst/>
          </a:prstGeom>
          <a:ln w="28575">
            <a:solidFill>
              <a:srgbClr val="01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413000" y="4895215"/>
            <a:ext cx="5835015" cy="918210"/>
            <a:chOff x="3800" y="7709"/>
            <a:chExt cx="9189" cy="1446"/>
          </a:xfrm>
        </p:grpSpPr>
        <p:sp>
          <p:nvSpPr>
            <p:cNvPr id="12" name="椭圆 11"/>
            <p:cNvSpPr/>
            <p:nvPr/>
          </p:nvSpPr>
          <p:spPr>
            <a:xfrm>
              <a:off x="3800" y="7709"/>
              <a:ext cx="1447" cy="1447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HK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17" y="8164"/>
              <a:ext cx="7472" cy="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本馆系统概况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98993" y="242000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6.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读者荐购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pic>
        <p:nvPicPr>
          <p:cNvPr id="6" name="图片 5" descr="360截图201612111618452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710" y="821055"/>
            <a:ext cx="10735945" cy="530415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578475" y="1448435"/>
            <a:ext cx="1224280" cy="6534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78305" y="3315970"/>
            <a:ext cx="3484245" cy="1721485"/>
            <a:chOff x="2771" y="6757"/>
            <a:chExt cx="5487" cy="2711"/>
          </a:xfrm>
        </p:grpSpPr>
        <p:sp>
          <p:nvSpPr>
            <p:cNvPr id="8" name="圆角矩形 7"/>
            <p:cNvSpPr/>
            <p:nvPr/>
          </p:nvSpPr>
          <p:spPr>
            <a:xfrm>
              <a:off x="2771" y="8522"/>
              <a:ext cx="2547" cy="94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圆角矩形标注 29"/>
            <p:cNvSpPr/>
            <p:nvPr/>
          </p:nvSpPr>
          <p:spPr>
            <a:xfrm>
              <a:off x="5904" y="6757"/>
              <a:ext cx="2355" cy="1188"/>
            </a:xfrm>
            <a:prstGeom prst="wedgeRoundRectCallout">
              <a:avLst>
                <a:gd name="adj1" fmla="val -131597"/>
                <a:gd name="adj2" fmla="val 101776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点击填写推荐的图书信息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78305" y="4305935"/>
            <a:ext cx="4196080" cy="1588135"/>
            <a:chOff x="2771" y="8110"/>
            <a:chExt cx="6608" cy="2501"/>
          </a:xfrm>
        </p:grpSpPr>
        <p:sp>
          <p:nvSpPr>
            <p:cNvPr id="9" name="圆角矩形 8"/>
            <p:cNvSpPr/>
            <p:nvPr/>
          </p:nvSpPr>
          <p:spPr>
            <a:xfrm>
              <a:off x="2771" y="9665"/>
              <a:ext cx="2547" cy="94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6939" y="8110"/>
              <a:ext cx="2440" cy="1358"/>
            </a:xfrm>
            <a:prstGeom prst="wedgeRoundRectCallout">
              <a:avLst>
                <a:gd name="adj1" fmla="val -131597"/>
                <a:gd name="adj2" fmla="val 101776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点击查看其它读者推荐购买书目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46075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99085" y="241935"/>
            <a:ext cx="3205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）表单推荐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365" y="868680"/>
            <a:ext cx="1119251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latinLnBrk="0">
              <a:lnSpc>
                <a:spcPct val="150000"/>
              </a:lnSpc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读者在登录系统后，点击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表单推荐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，输入要推荐的书目，填写相应书名、作者、出版社、出版年、ISBN、邮箱、手机等信息，点击提交推荐即可。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75" y="1691640"/>
            <a:ext cx="9695180" cy="516636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414395" y="3724910"/>
            <a:ext cx="1360170" cy="5175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237230" y="2649220"/>
            <a:ext cx="1170305" cy="5175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5626735" y="2812415"/>
            <a:ext cx="1278255" cy="754380"/>
          </a:xfrm>
          <a:prstGeom prst="wedgeRoundRectCallout">
            <a:avLst>
              <a:gd name="adj1" fmla="val -131597"/>
              <a:gd name="adj2" fmla="val 101776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点击这里进行填写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402209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99085" y="241935"/>
            <a:ext cx="376364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）读者荐购列表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9145" y="1026160"/>
            <a:ext cx="1053973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latinLnBrk="0">
              <a:lnSpc>
                <a:spcPct val="150000"/>
              </a:lnSpc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读者荐购列表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后可以在此界面浏览所有读者荐购的图书信息。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8" name="图片 7" descr="360截图201612111730491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5" y="1686560"/>
            <a:ext cx="10058400" cy="446341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3223895" y="2495550"/>
            <a:ext cx="993775" cy="5581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382178" y="241365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7.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信息发布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0425" y="1395730"/>
            <a:ext cx="968629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信息发布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模块包括图书馆公告、预约到馆、超期公告三个栏目。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610" y="2814955"/>
            <a:ext cx="254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16635" y="2425700"/>
            <a:ext cx="2696845" cy="3826510"/>
            <a:chOff x="1601" y="3820"/>
            <a:chExt cx="4247" cy="6026"/>
          </a:xfrm>
        </p:grpSpPr>
        <p:grpSp>
          <p:nvGrpSpPr>
            <p:cNvPr id="17" name="组合 16"/>
            <p:cNvGrpSpPr/>
            <p:nvPr/>
          </p:nvGrpSpPr>
          <p:grpSpPr>
            <a:xfrm>
              <a:off x="1766" y="5764"/>
              <a:ext cx="4082" cy="4082"/>
              <a:chOff x="1451" y="5617"/>
              <a:chExt cx="4082" cy="4082"/>
            </a:xfrm>
          </p:grpSpPr>
          <p:sp>
            <p:nvSpPr>
              <p:cNvPr id="9222" name="椭圆形标注 17"/>
              <p:cNvSpPr/>
              <p:nvPr/>
            </p:nvSpPr>
            <p:spPr>
              <a:xfrm>
                <a:off x="1451" y="5617"/>
                <a:ext cx="4082" cy="4082"/>
              </a:xfrm>
              <a:prstGeom prst="wedgeEllipseCallout">
                <a:avLst>
                  <a:gd name="adj1" fmla="val 1162"/>
                  <a:gd name="adj2" fmla="val -58255"/>
                </a:avLst>
              </a:prstGeom>
              <a:solidFill>
                <a:srgbClr val="92D050"/>
              </a:soli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858" y="7069"/>
                <a:ext cx="3236" cy="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图书馆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公告即图书馆通知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、公告的发布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。</a:t>
                </a:r>
                <a:endParaRPr lang="zh-CN" altLang="en-US" sz="1600" dirty="0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601" y="3820"/>
              <a:ext cx="4050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（1）图书馆公告</a:t>
              </a: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6430" y="2425700"/>
            <a:ext cx="2592070" cy="3810000"/>
            <a:chOff x="7018" y="3820"/>
            <a:chExt cx="4082" cy="6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7018" y="5738"/>
              <a:ext cx="4082" cy="4082"/>
              <a:chOff x="6850" y="5738"/>
              <a:chExt cx="4082" cy="4082"/>
            </a:xfrm>
          </p:grpSpPr>
          <p:sp>
            <p:nvSpPr>
              <p:cNvPr id="4" name="椭圆形标注 17"/>
              <p:cNvSpPr/>
              <p:nvPr/>
            </p:nvSpPr>
            <p:spPr>
              <a:xfrm>
                <a:off x="6850" y="5738"/>
                <a:ext cx="4082" cy="4082"/>
              </a:xfrm>
              <a:prstGeom prst="wedgeEllipseCallout">
                <a:avLst>
                  <a:gd name="adj1" fmla="val 1162"/>
                  <a:gd name="adj2" fmla="val -58255"/>
                </a:avLst>
              </a:prstGeom>
              <a:solidFill>
                <a:srgbClr val="FFC000"/>
              </a:soli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7181" y="6618"/>
                <a:ext cx="3524" cy="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显示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读者已经预约且到馆的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图书信息，读者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预约后可在此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查询；还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可以在此输入读者条码，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查询预约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记录。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018" y="3820"/>
              <a:ext cx="4050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（2）预约到馆</a:t>
              </a: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54645" y="2425700"/>
            <a:ext cx="2592070" cy="3839210"/>
            <a:chOff x="12527" y="3820"/>
            <a:chExt cx="4082" cy="6046"/>
          </a:xfrm>
        </p:grpSpPr>
        <p:grpSp>
          <p:nvGrpSpPr>
            <p:cNvPr id="19" name="组合 18"/>
            <p:cNvGrpSpPr/>
            <p:nvPr/>
          </p:nvGrpSpPr>
          <p:grpSpPr>
            <a:xfrm>
              <a:off x="12527" y="5784"/>
              <a:ext cx="4082" cy="4082"/>
              <a:chOff x="12380" y="5868"/>
              <a:chExt cx="4082" cy="4082"/>
            </a:xfrm>
          </p:grpSpPr>
          <p:sp>
            <p:nvSpPr>
              <p:cNvPr id="6" name="椭圆形标注 17"/>
              <p:cNvSpPr/>
              <p:nvPr/>
            </p:nvSpPr>
            <p:spPr>
              <a:xfrm>
                <a:off x="12380" y="5868"/>
                <a:ext cx="4082" cy="4082"/>
              </a:xfrm>
              <a:prstGeom prst="wedgeEllipseCallout">
                <a:avLst>
                  <a:gd name="adj1" fmla="val 1162"/>
                  <a:gd name="adj2" fmla="val -58255"/>
                </a:avLst>
              </a:prstGeom>
              <a:solidFill>
                <a:srgbClr val="3ECEC7"/>
              </a:soli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2954" y="6399"/>
                <a:ext cx="3342" cy="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查询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读者超期信息。同样可输入读者条码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查询借阅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的图书是否超期。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（还可在图书馆首页由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“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图书催还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”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直接进入查看）</a:t>
                </a:r>
                <a:endPara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atinLnBrk="0">
                  <a:lnSpc>
                    <a:spcPct val="120000"/>
                  </a:lnSpc>
                </a:pPr>
                <a:endParaRPr lang="zh-CN" altLang="en-US" sz="1600" dirty="0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2559" y="3820"/>
              <a:ext cx="4050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（3）超期公告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382178" y="241365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7.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信息发布</a:t>
            </a:r>
          </a:p>
        </p:txBody>
      </p:sp>
      <p:pic>
        <p:nvPicPr>
          <p:cNvPr id="2" name="图片 1" descr="360截图201612111748531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93165"/>
            <a:ext cx="10425430" cy="49339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537200" y="1706880"/>
            <a:ext cx="1102360" cy="6667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45690" y="2168525"/>
            <a:ext cx="1102360" cy="3822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2799715" y="3222625"/>
            <a:ext cx="1780540" cy="875665"/>
          </a:xfrm>
          <a:prstGeom prst="wedgeRoundRectCallout">
            <a:avLst>
              <a:gd name="adj1" fmla="val -104099"/>
              <a:gd name="adj2" fmla="val -11425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点击这里输入学号查询所借图书是否超期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639560" y="3766185"/>
            <a:ext cx="1399540" cy="643890"/>
          </a:xfrm>
          <a:prstGeom prst="wedgeRoundRectCallout">
            <a:avLst>
              <a:gd name="adj1" fmla="val 145007"/>
              <a:gd name="adj2" fmla="val 114176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这里是图书应归还时间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116830" y="5457825"/>
            <a:ext cx="1399540" cy="943610"/>
          </a:xfrm>
          <a:prstGeom prst="wedgeRoundRectCallout">
            <a:avLst>
              <a:gd name="adj1" fmla="val -191379"/>
              <a:gd name="adj2" fmla="val -44414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这里查看超期学生学号及图书题名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6" grpId="0" bldLvl="0" animBg="1"/>
      <p:bldP spid="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382178" y="241365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8.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情报检索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9" name="图片 8" descr="360截图201612111759091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195" y="1043305"/>
            <a:ext cx="9307195" cy="569658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7510145" y="1645920"/>
            <a:ext cx="1102360" cy="6667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306195" y="2616835"/>
            <a:ext cx="1494155" cy="8293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04185" y="3199765"/>
            <a:ext cx="3090545" cy="1116330"/>
            <a:chOff x="4731" y="5039"/>
            <a:chExt cx="4867" cy="1758"/>
          </a:xfrm>
        </p:grpSpPr>
        <p:sp>
          <p:nvSpPr>
            <p:cNvPr id="15" name="圆角矩形标注 14"/>
            <p:cNvSpPr/>
            <p:nvPr/>
          </p:nvSpPr>
          <p:spPr>
            <a:xfrm>
              <a:off x="4731" y="5739"/>
              <a:ext cx="2013" cy="1059"/>
            </a:xfrm>
            <a:prstGeom prst="wedgeRoundRectCallout">
              <a:avLst>
                <a:gd name="adj1" fmla="val -104099"/>
                <a:gd name="adj2" fmla="val -114259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点击这里选择检索项</a:t>
              </a: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7416" y="5039"/>
              <a:ext cx="2183" cy="1317"/>
            </a:xfrm>
            <a:prstGeom prst="wedgeRoundRectCallout">
              <a:avLst>
                <a:gd name="adj1" fmla="val -104099"/>
                <a:gd name="adj2" fmla="val -114259"/>
                <a:gd name="adj3" fmla="val 1666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点击这里输入情报检索内容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382178" y="241365"/>
            <a:ext cx="22263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9.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期刊篇目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2" name="图片 1" descr="360截图201612111801319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425" y="868680"/>
            <a:ext cx="9505315" cy="585914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1114425" y="2190115"/>
            <a:ext cx="1494155" cy="8293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394700" y="1523365"/>
            <a:ext cx="1102360" cy="6667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411855" y="5317490"/>
            <a:ext cx="1278255" cy="672465"/>
          </a:xfrm>
          <a:prstGeom prst="wedgeRoundRectCallout">
            <a:avLst>
              <a:gd name="adj1" fmla="val -104099"/>
              <a:gd name="adj2" fmla="val -11425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点击这里选择中图分类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4505325" y="3092450"/>
            <a:ext cx="1684020" cy="847090"/>
          </a:xfrm>
          <a:prstGeom prst="wedgeRoundRectCallout">
            <a:avLst>
              <a:gd name="adj1" fmla="val -104099"/>
              <a:gd name="adj2" fmla="val -114259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选择检索项后点击这里输入检索内容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346075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382270" y="241300"/>
            <a:ext cx="28797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10.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个人图书馆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3035" y="1242695"/>
            <a:ext cx="11918950" cy="5022215"/>
            <a:chOff x="325" y="2728"/>
            <a:chExt cx="18770" cy="7138"/>
          </a:xfrm>
        </p:grpSpPr>
        <p:grpSp>
          <p:nvGrpSpPr>
            <p:cNvPr id="22534" name="组合 6"/>
            <p:cNvGrpSpPr/>
            <p:nvPr/>
          </p:nvGrpSpPr>
          <p:grpSpPr>
            <a:xfrm>
              <a:off x="325" y="2728"/>
              <a:ext cx="3656" cy="3392"/>
              <a:chOff x="0" y="0"/>
              <a:chExt cx="2040938" cy="1551259"/>
            </a:xfrm>
          </p:grpSpPr>
          <p:sp>
            <p:nvSpPr>
              <p:cNvPr id="22535" name="矩形 31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</a:t>
                </a: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）我的借阅</a:t>
                </a:r>
              </a:p>
            </p:txBody>
          </p:sp>
          <p:sp>
            <p:nvSpPr>
              <p:cNvPr id="22536" name="矩形 32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查看读者借阅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信息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，如外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借时间、应归还时间，还可对已借文献“续借”以延期阅读。</a:t>
                </a:r>
              </a:p>
            </p:txBody>
          </p:sp>
        </p:grpSp>
        <p:grpSp>
          <p:nvGrpSpPr>
            <p:cNvPr id="22537" name="组合 7"/>
            <p:cNvGrpSpPr/>
            <p:nvPr/>
          </p:nvGrpSpPr>
          <p:grpSpPr>
            <a:xfrm>
              <a:off x="4108" y="2728"/>
              <a:ext cx="3656" cy="3392"/>
              <a:chOff x="0" y="0"/>
              <a:chExt cx="2040938" cy="1551259"/>
            </a:xfrm>
          </p:grpSpPr>
          <p:sp>
            <p:nvSpPr>
              <p:cNvPr id="22538" name="矩形 29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</a:t>
                </a: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）我的预约</a:t>
                </a:r>
              </a:p>
            </p:txBody>
          </p:sp>
          <p:sp>
            <p:nvSpPr>
              <p:cNvPr id="22539" name="矩形 30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该服务主要针对已外借未还的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文献。在外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借状态下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，读者可以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预约，还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可以查看预约书刊列表。</a:t>
                </a:r>
                <a:endParaRPr lang="zh-CN" altLang="en-US" sz="1400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40" name="组合 8"/>
            <p:cNvGrpSpPr/>
            <p:nvPr/>
          </p:nvGrpSpPr>
          <p:grpSpPr>
            <a:xfrm>
              <a:off x="7891" y="2728"/>
              <a:ext cx="3656" cy="3392"/>
              <a:chOff x="0" y="0"/>
              <a:chExt cx="2040938" cy="1551259"/>
            </a:xfrm>
          </p:grpSpPr>
          <p:sp>
            <p:nvSpPr>
              <p:cNvPr id="22541" name="矩形 27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（3）我的推荐</a:t>
                </a:r>
              </a:p>
            </p:txBody>
          </p:sp>
          <p:sp>
            <p:nvSpPr>
              <p:cNvPr id="22542" name="矩形 28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查看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已推荐的书目，如不需要可以取消推荐。还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可查看已推荐图书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是否被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采购（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已入库推荐）。</a:t>
                </a:r>
              </a:p>
            </p:txBody>
          </p:sp>
        </p:grpSp>
        <p:grpSp>
          <p:nvGrpSpPr>
            <p:cNvPr id="22543" name="组合 9"/>
            <p:cNvGrpSpPr/>
            <p:nvPr/>
          </p:nvGrpSpPr>
          <p:grpSpPr>
            <a:xfrm>
              <a:off x="11674" y="2728"/>
              <a:ext cx="3656" cy="3392"/>
              <a:chOff x="0" y="0"/>
              <a:chExt cx="2040938" cy="1551259"/>
            </a:xfrm>
          </p:grpSpPr>
          <p:sp>
            <p:nvSpPr>
              <p:cNvPr id="22544" name="矩形 25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（4）委托信息</a:t>
                </a:r>
              </a:p>
            </p:txBody>
          </p:sp>
          <p:sp>
            <p:nvSpPr>
              <p:cNvPr id="22545" name="矩形 26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可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查看读者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提交的委托提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书信息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。</a:t>
                </a:r>
              </a:p>
            </p:txBody>
          </p:sp>
        </p:grpSp>
        <p:grpSp>
          <p:nvGrpSpPr>
            <p:cNvPr id="22546" name="组合 10"/>
            <p:cNvGrpSpPr/>
            <p:nvPr/>
          </p:nvGrpSpPr>
          <p:grpSpPr>
            <a:xfrm>
              <a:off x="325" y="6474"/>
              <a:ext cx="3656" cy="3392"/>
              <a:chOff x="0" y="0"/>
              <a:chExt cx="2040938" cy="1551259"/>
            </a:xfrm>
          </p:grpSpPr>
          <p:sp>
            <p:nvSpPr>
              <p:cNvPr id="22547" name="矩形 23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（6）我的收藏</a:t>
                </a:r>
              </a:p>
            </p:txBody>
          </p:sp>
          <p:sp>
            <p:nvSpPr>
              <p:cNvPr id="22548" name="矩形 24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显示读者收藏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列表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，可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删除。</a:t>
                </a:r>
                <a:endParaRPr lang="zh-CN" altLang="en-US" sz="1400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49" name="组合 11"/>
            <p:cNvGrpSpPr/>
            <p:nvPr/>
          </p:nvGrpSpPr>
          <p:grpSpPr>
            <a:xfrm>
              <a:off x="4108" y="6474"/>
              <a:ext cx="3656" cy="3392"/>
              <a:chOff x="0" y="0"/>
              <a:chExt cx="2040938" cy="1551259"/>
            </a:xfrm>
          </p:grpSpPr>
          <p:sp>
            <p:nvSpPr>
              <p:cNvPr id="22550" name="矩形 21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（7）借阅历史</a:t>
                </a:r>
              </a:p>
            </p:txBody>
          </p:sp>
          <p:sp>
            <p:nvSpPr>
              <p:cNvPr id="22551" name="矩形 22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l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查看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借阅历史，点击题名可以查看书目详细信息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，在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架情况，进行评论、预约等操作。</a:t>
                </a:r>
              </a:p>
            </p:txBody>
          </p:sp>
        </p:grpSp>
        <p:grpSp>
          <p:nvGrpSpPr>
            <p:cNvPr id="22552" name="组合 15"/>
            <p:cNvGrpSpPr/>
            <p:nvPr/>
          </p:nvGrpSpPr>
          <p:grpSpPr>
            <a:xfrm>
              <a:off x="7891" y="6474"/>
              <a:ext cx="3656" cy="3392"/>
              <a:chOff x="0" y="0"/>
              <a:chExt cx="2040938" cy="1551259"/>
            </a:xfrm>
          </p:grpSpPr>
          <p:sp>
            <p:nvSpPr>
              <p:cNvPr id="22553" name="矩形 19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（8）欠款信息</a:t>
                </a:r>
              </a:p>
            </p:txBody>
          </p:sp>
          <p:sp>
            <p:nvSpPr>
              <p:cNvPr id="22554" name="矩形 20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查看读者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欠款信息情况。</a:t>
                </a:r>
              </a:p>
            </p:txBody>
          </p:sp>
        </p:grpSp>
        <p:grpSp>
          <p:nvGrpSpPr>
            <p:cNvPr id="22555" name="组合 16"/>
            <p:cNvGrpSpPr/>
            <p:nvPr/>
          </p:nvGrpSpPr>
          <p:grpSpPr>
            <a:xfrm>
              <a:off x="11674" y="6474"/>
              <a:ext cx="3656" cy="3392"/>
              <a:chOff x="0" y="0"/>
              <a:chExt cx="2040938" cy="1551259"/>
            </a:xfrm>
          </p:grpSpPr>
          <p:sp>
            <p:nvSpPr>
              <p:cNvPr id="22556" name="矩形 17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（9）本馆订阅</a:t>
                </a:r>
              </a:p>
            </p:txBody>
          </p:sp>
          <p:sp>
            <p:nvSpPr>
              <p:cNvPr id="4" name="矩形 18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读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者根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据自己的喜好订阅本馆的图书信息。</a:t>
                </a:r>
              </a:p>
            </p:txBody>
          </p:sp>
        </p:grpSp>
        <p:grpSp>
          <p:nvGrpSpPr>
            <p:cNvPr id="6" name="组合 9"/>
            <p:cNvGrpSpPr/>
            <p:nvPr/>
          </p:nvGrpSpPr>
          <p:grpSpPr>
            <a:xfrm>
              <a:off x="15439" y="2728"/>
              <a:ext cx="3656" cy="3392"/>
              <a:chOff x="0" y="0"/>
              <a:chExt cx="2040938" cy="1551259"/>
            </a:xfrm>
          </p:grpSpPr>
          <p:sp>
            <p:nvSpPr>
              <p:cNvPr id="7" name="矩形 25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（5）到馆通知</a:t>
                </a:r>
              </a:p>
            </p:txBody>
          </p:sp>
          <p:sp>
            <p:nvSpPr>
              <p:cNvPr id="8" name="矩形 26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读者预约的书刊到馆后，图书馆给读者发送到馆通知，</a:t>
                </a:r>
                <a:r>
                  <a:rPr lang="zh-CN" altLang="en-US" sz="1400" dirty="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读者，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可以进行借阅。</a:t>
                </a:r>
              </a:p>
            </p:txBody>
          </p:sp>
        </p:grpSp>
        <p:grpSp>
          <p:nvGrpSpPr>
            <p:cNvPr id="9" name="组合 9"/>
            <p:cNvGrpSpPr/>
            <p:nvPr/>
          </p:nvGrpSpPr>
          <p:grpSpPr>
            <a:xfrm>
              <a:off x="15439" y="6474"/>
              <a:ext cx="3656" cy="3392"/>
              <a:chOff x="0" y="0"/>
              <a:chExt cx="2040938" cy="1551259"/>
            </a:xfrm>
          </p:grpSpPr>
          <p:sp>
            <p:nvSpPr>
              <p:cNvPr id="17" name="矩形 25"/>
              <p:cNvSpPr/>
              <p:nvPr/>
            </p:nvSpPr>
            <p:spPr>
              <a:xfrm>
                <a:off x="0" y="0"/>
                <a:ext cx="2040938" cy="360040"/>
              </a:xfrm>
              <a:prstGeom prst="rect">
                <a:avLst/>
              </a:prstGeom>
              <a:gradFill rotWithShape="1">
                <a:gsLst>
                  <a:gs pos="0">
                    <a:srgbClr val="FAB47A">
                      <a:alpha val="100000"/>
                    </a:srgbClr>
                  </a:gs>
                  <a:gs pos="100000">
                    <a:srgbClr val="F68426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（10）RSS订阅</a:t>
                </a:r>
              </a:p>
            </p:txBody>
          </p:sp>
          <p:sp>
            <p:nvSpPr>
              <p:cNvPr id="18" name="矩形 26"/>
              <p:cNvSpPr/>
              <p:nvPr/>
            </p:nvSpPr>
            <p:spPr>
              <a:xfrm>
                <a:off x="0" y="360040"/>
                <a:ext cx="2040938" cy="1191219"/>
              </a:xfrm>
              <a:prstGeom prst="rect">
                <a:avLst/>
              </a:prstGeom>
              <a:gradFill rotWithShape="1">
                <a:gsLst>
                  <a:gs pos="0">
                    <a:srgbClr val="F9F9F9">
                      <a:alpha val="100000"/>
                    </a:srgbClr>
                  </a:gs>
                  <a:gs pos="32999">
                    <a:srgbClr val="F9F9F9">
                      <a:alpha val="100000"/>
                    </a:srgbClr>
                  </a:gs>
                  <a:gs pos="100000">
                    <a:srgbClr val="D7D7D7">
                      <a:alpha val="10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anchor="ctr"/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4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读</a:t>
                </a:r>
                <a:r>
                  <a:rPr lang="zh-CN" altLang="en-US" sz="1400" smtClean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者根</a:t>
                </a:r>
                <a:r>
                  <a:rPr lang="zh-CN" altLang="en-US" sz="140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据自己喜好，通过RSS地址订阅互联网上的信息。</a:t>
                </a:r>
              </a:p>
            </p:txBody>
          </p:sp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）我的借阅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4" name="图片 3" descr="360截图201612112011593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4460" y="868680"/>
            <a:ext cx="9402445" cy="47682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395095" y="3214370"/>
            <a:ext cx="1007110" cy="571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321300" y="2890520"/>
            <a:ext cx="1316990" cy="724535"/>
          </a:xfrm>
          <a:prstGeom prst="wedgeRoundRectCallout">
            <a:avLst>
              <a:gd name="adj1" fmla="val 122131"/>
              <a:gd name="adj2" fmla="val -163058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点击进行续借操作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481570" y="1645920"/>
            <a:ext cx="640080" cy="571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18170" y="2346960"/>
            <a:ext cx="2476500" cy="273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圆角矩形标注 8"/>
          <p:cNvSpPr/>
          <p:nvPr/>
        </p:nvSpPr>
        <p:spPr>
          <a:xfrm>
            <a:off x="7481570" y="2925445"/>
            <a:ext cx="1315189" cy="720580"/>
          </a:xfrm>
          <a:prstGeom prst="wedgeRoundRectCallout">
            <a:avLst>
              <a:gd name="adj1" fmla="val 122131"/>
              <a:gd name="adj2" fmla="val -163058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查看外借和归还时间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7895" y="5870575"/>
            <a:ext cx="100831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注意：续借日期是从续借当日开始顺延，譬如读者在11月2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日续借，还书日期就为12月1日，建议读者最好在图书到期的前2,3天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续借。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）我的预约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7895" y="5870575"/>
            <a:ext cx="1008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馆藏文献只能借阅</a:t>
            </a:r>
            <a:r>
              <a:rPr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，不属于预约范畴，如不想预约文献，可以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“取消预约”</a:t>
            </a:r>
            <a:r>
              <a:rPr 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3" name="图片 12" descr="360截图201612112023385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420"/>
            <a:ext cx="8690610" cy="410527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825365" y="3431540"/>
            <a:ext cx="3198495" cy="1333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852420" y="4765040"/>
            <a:ext cx="1478915" cy="832485"/>
          </a:xfrm>
          <a:prstGeom prst="wedgeRoundRectCallout">
            <a:avLst>
              <a:gd name="adj1" fmla="val 122131"/>
              <a:gd name="adj2" fmla="val -163058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该本已外借图书可点击预约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84005" y="1530350"/>
            <a:ext cx="23679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读者在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图书详细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页可以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已外借的图书进行预约操作。</a:t>
            </a:r>
          </a:p>
          <a:p>
            <a:pPr marL="171450" indent="-171450" latinLnBrk="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可以在“我的预约”中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查看预约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书刊列表。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25818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03743" y="259145"/>
            <a:ext cx="233743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几个概念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9595" y="1121410"/>
            <a:ext cx="61036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、什么是馆藏查询系统？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5030" y="1739265"/>
            <a:ext cx="9325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馆藏查询系统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”又称“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联机公共检索（书目查询）系统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 ，简称：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系统（以下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均称“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这是利用计算机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终端（电脑）来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查询图书馆馆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藏文献资源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的一种现代化检索方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式。OPAC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检索系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可以实现预约服务、读者借阅情况查询、发布图书馆公告、读者留言等一系列功能。</a:t>
            </a:r>
          </a:p>
          <a:p>
            <a:pPr latinLnBrk="0">
              <a:lnSpc>
                <a:spcPct val="20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使用对象：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所有读者。</a:t>
            </a:r>
          </a:p>
          <a:p>
            <a:pPr latinLnBrk="0">
              <a:lnSpc>
                <a:spcPct val="20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查询对象：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图书馆所有馆藏纸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质文献资源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）我的推荐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65" y="868680"/>
            <a:ext cx="9495155" cy="500126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35255" y="3489325"/>
            <a:ext cx="1047750" cy="4222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27920" y="1638935"/>
            <a:ext cx="1741170" cy="3709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可查看读者在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图书荐购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中推荐的图书列表。</a:t>
            </a:r>
          </a:p>
          <a:p>
            <a:pPr marL="171450" indent="-171450" latinLnBrk="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查看已推荐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的图书是否被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采购（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已入库推荐）。</a:t>
            </a:r>
          </a:p>
          <a:p>
            <a:pPr marL="171450" indent="-171450" latinLnBrk="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如不想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推荐，还可以点击取消推荐。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5954395" y="3284220"/>
            <a:ext cx="1478915" cy="832485"/>
          </a:xfrm>
          <a:prstGeom prst="wedgeRoundRectCallout">
            <a:avLst>
              <a:gd name="adj1" fmla="val 122131"/>
              <a:gd name="adj2" fmla="val -163058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点击可以取消推荐书目。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）我的收藏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2" name="图片 1" descr="360截图201612112048270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820" y="1337310"/>
            <a:ext cx="8545195" cy="468693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791335" y="5431155"/>
            <a:ext cx="1047750" cy="4222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562090" y="1591945"/>
            <a:ext cx="1478915" cy="832485"/>
          </a:xfrm>
          <a:prstGeom prst="wedgeRoundRectCallout">
            <a:avLst>
              <a:gd name="adj1" fmla="val -144675"/>
              <a:gd name="adj2" fmla="val 55873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点击选中书目后可进行删除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811645" y="4702810"/>
            <a:ext cx="1356995" cy="728345"/>
          </a:xfrm>
          <a:prstGeom prst="wedgeRoundRectCallout">
            <a:avLst>
              <a:gd name="adj1" fmla="val -195255"/>
              <a:gd name="adj2" fmla="val -200724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点击查看收藏书目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7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</a:t>
            </a:r>
            <a:r>
              <a:rPr lang="zh-CN" altLang="en-US" sz="3200" b="1" kern="0" dirty="0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借阅历史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1026" name="Picture 2" descr="C:\Users\Administrator\Documents\360截图\360截图20161212091238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891" y="802216"/>
            <a:ext cx="9324975" cy="5886450"/>
          </a:xfrm>
          <a:prstGeom prst="rect">
            <a:avLst/>
          </a:prstGeom>
          <a:noFill/>
        </p:spPr>
      </p:pic>
      <p:sp>
        <p:nvSpPr>
          <p:cNvPr id="16" name="圆角矩形标注 15"/>
          <p:cNvSpPr/>
          <p:nvPr/>
        </p:nvSpPr>
        <p:spPr>
          <a:xfrm>
            <a:off x="7060001" y="4860854"/>
            <a:ext cx="1356995" cy="891764"/>
          </a:xfrm>
          <a:prstGeom prst="wedgeRoundRectCallout">
            <a:avLst>
              <a:gd name="adj1" fmla="val -195255"/>
              <a:gd name="adj2" fmla="val -200724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点击查看自己的借阅历史记录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260757" y="5260622"/>
            <a:ext cx="951865" cy="4347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8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）欠款信息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5" name="图片 4" descr="360截图201612120930198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230" y="994410"/>
            <a:ext cx="9488170" cy="57156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59815" y="5755005"/>
            <a:ext cx="1186815" cy="3778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7752080" y="2677160"/>
            <a:ext cx="1332865" cy="685165"/>
          </a:xfrm>
          <a:prstGeom prst="wedgeRoundRectCallout">
            <a:avLst>
              <a:gd name="adj1" fmla="val -240281"/>
              <a:gd name="adj2" fmla="val -32761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点击查看逾期费用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7842956" y="5337739"/>
            <a:ext cx="1356995" cy="794879"/>
          </a:xfrm>
          <a:prstGeom prst="wedgeRoundRectCallout">
            <a:avLst>
              <a:gd name="adj1" fmla="val -195255"/>
              <a:gd name="adj2" fmla="val -200724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查看逾期图书及超期天数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217170" y="241300"/>
            <a:ext cx="29629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9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）本馆订阅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35" y="868680"/>
            <a:ext cx="9076055" cy="587629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80135" y="6035040"/>
            <a:ext cx="1186815" cy="3778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412375" y="3409244"/>
            <a:ext cx="1335966" cy="711343"/>
          </a:xfrm>
          <a:prstGeom prst="wedgeRoundRectCallout">
            <a:avLst>
              <a:gd name="adj1" fmla="val -195255"/>
              <a:gd name="adj2" fmla="val -200724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点击选择订阅馆内资源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6215" y="193675"/>
            <a:ext cx="298386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126365" y="241300"/>
            <a:ext cx="356171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10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）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RSS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订阅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00812" y="0"/>
            <a:ext cx="3291188" cy="1645778"/>
          </a:xfrm>
          <a:prstGeom prst="rect">
            <a:avLst/>
          </a:prstGeom>
        </p:spPr>
      </p:pic>
      <p:pic>
        <p:nvPicPr>
          <p:cNvPr id="3" name="图片 2" descr="360截图2016121209475529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455" y="820420"/>
            <a:ext cx="9526270" cy="59061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06475" y="6255385"/>
            <a:ext cx="1186815" cy="3778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782435" y="743585"/>
            <a:ext cx="1283970" cy="660400"/>
          </a:xfrm>
          <a:prstGeom prst="wedgeRoundRectCallout">
            <a:avLst>
              <a:gd name="adj1" fmla="val -229509"/>
              <a:gd name="adj2" fmla="val 122723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点击开始订阅</a:t>
            </a:r>
          </a:p>
        </p:txBody>
      </p:sp>
      <p:pic>
        <p:nvPicPr>
          <p:cNvPr id="4" name="图片 3" descr="360截图2016121209491407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120" y="2655570"/>
            <a:ext cx="5801360" cy="178117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802245" y="4579620"/>
            <a:ext cx="1711325" cy="1099820"/>
          </a:xfrm>
          <a:prstGeom prst="wedgeRoundRectCallout">
            <a:avLst>
              <a:gd name="adj1" fmla="val -221428"/>
              <a:gd name="adj2" fmla="val -134122"/>
              <a:gd name="adj3" fmla="val 1666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点击输入自己感兴趣的地址和名称进行订阅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2800" y="3113336"/>
            <a:ext cx="5705856" cy="15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800" b="1" dirty="0">
                <a:solidFill>
                  <a:srgbClr val="FFC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800" b="1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25818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03743" y="259145"/>
            <a:ext cx="233743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几个概念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9595" y="1049020"/>
            <a:ext cx="61036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馆藏查询系统有哪些功能？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492885" y="1624965"/>
            <a:ext cx="10134600" cy="5157470"/>
            <a:chOff x="2389" y="2636"/>
            <a:chExt cx="15960" cy="8122"/>
          </a:xfrm>
        </p:grpSpPr>
        <p:sp>
          <p:nvSpPr>
            <p:cNvPr id="10" name="圆角矩形 9"/>
            <p:cNvSpPr/>
            <p:nvPr/>
          </p:nvSpPr>
          <p:spPr>
            <a:xfrm>
              <a:off x="11719" y="2636"/>
              <a:ext cx="6053" cy="3093"/>
            </a:xfrm>
            <a:prstGeom prst="roundRect">
              <a:avLst>
                <a:gd name="adj" fmla="val 4575"/>
              </a:avLst>
            </a:prstGeom>
            <a:solidFill>
              <a:srgbClr val="FFBB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295" y="2766"/>
              <a:ext cx="2424" cy="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读者荐购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389" y="2639"/>
              <a:ext cx="15960" cy="8119"/>
              <a:chOff x="2389" y="2639"/>
              <a:chExt cx="15960" cy="8119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394" y="2639"/>
                <a:ext cx="6628" cy="3846"/>
                <a:chOff x="4394" y="2639"/>
                <a:chExt cx="6628" cy="3846"/>
              </a:xfrm>
            </p:grpSpPr>
            <p:sp>
              <p:nvSpPr>
                <p:cNvPr id="6" name="圆角矩形 5"/>
                <p:cNvSpPr/>
                <p:nvPr/>
              </p:nvSpPr>
              <p:spPr>
                <a:xfrm>
                  <a:off x="4394" y="2639"/>
                  <a:ext cx="6053" cy="3093"/>
                </a:xfrm>
                <a:prstGeom prst="roundRect">
                  <a:avLst>
                    <a:gd name="adj" fmla="val 4575"/>
                  </a:avLst>
                </a:prstGeom>
                <a:solidFill>
                  <a:srgbClr val="AACE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grpSp>
              <p:nvGrpSpPr>
                <p:cNvPr id="40" name="组合 39"/>
                <p:cNvGrpSpPr/>
                <p:nvPr/>
              </p:nvGrpSpPr>
              <p:grpSpPr>
                <a:xfrm>
                  <a:off x="4970" y="2767"/>
                  <a:ext cx="6053" cy="3719"/>
                  <a:chOff x="4970" y="2767"/>
                  <a:chExt cx="6053" cy="3719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9557" y="4980"/>
                    <a:ext cx="1467" cy="1506"/>
                  </a:xfrm>
                  <a:prstGeom prst="ellipse">
                    <a:avLst/>
                  </a:prstGeom>
                  <a:solidFill>
                    <a:srgbClr val="AACED2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7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en-US" altLang="zh-CN" sz="3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/>
                        <a:ea typeface="微软雅黑" panose="020B0503020204020204" pitchFamily="34" charset="-122"/>
                        <a:cs typeface="+mn-cs"/>
                      </a:rPr>
                      <a:t>A</a:t>
                    </a:r>
                    <a:endParaRPr kumimoji="1" lang="zh-CN" alt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8" name="文本框 8"/>
                  <p:cNvSpPr txBox="1"/>
                  <p:nvPr/>
                </p:nvSpPr>
                <p:spPr>
                  <a:xfrm>
                    <a:off x="4970" y="3805"/>
                    <a:ext cx="4997" cy="1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lnSpc>
                        <a:spcPct val="130000"/>
                      </a:lnSpc>
                    </a:pPr>
                    <a:r>
                      <a:rPr lang="zh-CN" altLang="en-US" sz="14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馆藏纸质图书检索</a:t>
                    </a:r>
                  </a:p>
                  <a:p>
                    <a:pPr lvl="0" algn="l">
                      <a:lnSpc>
                        <a:spcPct val="130000"/>
                      </a:lnSpc>
                    </a:pPr>
                    <a:r>
                      <a:rPr lang="zh-CN" altLang="en-US" sz="14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馆藏纸质期刊检索</a:t>
                    </a:r>
                  </a:p>
                  <a:p>
                    <a:pPr lvl="0" algn="l">
                      <a:lnSpc>
                        <a:spcPct val="130000"/>
                      </a:lnSpc>
                    </a:pPr>
                    <a:r>
                      <a:rPr lang="zh-CN" altLang="en-US" sz="14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相关资源链接检索</a:t>
                    </a:r>
                  </a:p>
                  <a:p>
                    <a:pPr lvl="0" algn="l">
                      <a:lnSpc>
                        <a:spcPct val="130000"/>
                      </a:lnSpc>
                    </a:pPr>
                    <a:r>
                      <a:rPr lang="zh-CN" altLang="en-US" sz="14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馆藏详情检索</a:t>
                    </a: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>
                    <a:off x="4970" y="2767"/>
                    <a:ext cx="2562" cy="8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 defTabSz="608965">
                      <a:lnSpc>
                        <a:spcPct val="130000"/>
                      </a:lnSpc>
                    </a:pPr>
                    <a:r>
                      <a:rPr lang="zh-CN" altLang="en-US" sz="2400" b="1" dirty="0">
                        <a:solidFill>
                          <a:srgbClr val="FFFFFF"/>
                        </a:solidFill>
                        <a:latin typeface="Century Gothic"/>
                        <a:ea typeface="微软雅黑" panose="020B0503020204020204" pitchFamily="34" charset="-122"/>
                      </a:rPr>
                      <a:t>检索功能</a:t>
                    </a:r>
                  </a:p>
                </p:txBody>
              </p:sp>
            </p:grpSp>
          </p:grpSp>
          <p:sp>
            <p:nvSpPr>
              <p:cNvPr id="11" name="椭圆 10"/>
              <p:cNvSpPr/>
              <p:nvPr/>
            </p:nvSpPr>
            <p:spPr>
              <a:xfrm>
                <a:off x="16882" y="4977"/>
                <a:ext cx="1467" cy="1506"/>
              </a:xfrm>
              <a:prstGeom prst="ellipse">
                <a:avLst/>
              </a:prstGeom>
              <a:solidFill>
                <a:srgbClr val="FFBBB3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1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文本框 8"/>
              <p:cNvSpPr txBox="1"/>
              <p:nvPr/>
            </p:nvSpPr>
            <p:spPr>
              <a:xfrm>
                <a:off x="12295" y="3801"/>
                <a:ext cx="4997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推荐喜欢的图书</a:t>
                </a:r>
                <a:endPara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推荐喜欢的期刊</a:t>
                </a:r>
                <a:endPara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读者荐购记录的查看</a:t>
                </a:r>
                <a:endPara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2389" y="6908"/>
                <a:ext cx="6053" cy="3093"/>
              </a:xfrm>
              <a:prstGeom prst="roundRect">
                <a:avLst>
                  <a:gd name="adj" fmla="val 4575"/>
                </a:avLst>
              </a:prstGeom>
              <a:solidFill>
                <a:srgbClr val="FAA0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7394" y="9252"/>
                <a:ext cx="1467" cy="1506"/>
              </a:xfrm>
              <a:prstGeom prst="ellipse">
                <a:avLst/>
              </a:prstGeom>
              <a:solidFill>
                <a:srgbClr val="FAA0AA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微软雅黑" panose="020B0503020204020204" pitchFamily="34" charset="-122"/>
                    <a:cs typeface="+mn-cs"/>
                  </a:rPr>
                  <a:t>C</a:t>
                </a:r>
                <a:endParaRPr kumimoji="1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文本框 8"/>
              <p:cNvSpPr txBox="1"/>
              <p:nvPr/>
            </p:nvSpPr>
            <p:spPr>
              <a:xfrm>
                <a:off x="2861" y="8113"/>
                <a:ext cx="4997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图书预约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图书收藏和分享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图书评分和点评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查看通知公告</a:t>
                </a: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9557" y="6908"/>
                <a:ext cx="6053" cy="3093"/>
              </a:xfrm>
              <a:prstGeom prst="roundRect">
                <a:avLst>
                  <a:gd name="adj" fmla="val 4575"/>
                </a:avLst>
              </a:prstGeom>
              <a:solidFill>
                <a:srgbClr val="009F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4719" y="9249"/>
                <a:ext cx="1467" cy="1506"/>
              </a:xfrm>
              <a:prstGeom prst="ellipse">
                <a:avLst/>
              </a:prstGeom>
              <a:solidFill>
                <a:srgbClr val="009FB8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微软雅黑" panose="020B0503020204020204" pitchFamily="34" charset="-122"/>
                    <a:cs typeface="+mn-cs"/>
                  </a:rPr>
                  <a:t>D</a:t>
                </a:r>
                <a:endParaRPr kumimoji="1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文本框 8"/>
              <p:cNvSpPr txBox="1"/>
              <p:nvPr/>
            </p:nvSpPr>
            <p:spPr>
              <a:xfrm>
                <a:off x="10132" y="7686"/>
                <a:ext cx="4997" cy="2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查看个人借阅记录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查看个人收藏历史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查看个人预约记录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查看个人欠款信息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本馆资源订阅和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RSS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订阅</a:t>
                </a: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0132" y="6947"/>
              <a:ext cx="3877" cy="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虚拟个人图书馆</a:t>
              </a:r>
              <a:endParaRPr lang="en-US" altLang="zh-CN" sz="24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61" y="6947"/>
              <a:ext cx="2484" cy="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其他功能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5915" y="193936"/>
            <a:ext cx="2603555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328203" y="255970"/>
            <a:ext cx="24295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一</a:t>
            </a:r>
            <a:r>
              <a:rPr lang="en-US" altLang="zh-CN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.</a:t>
            </a:r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几个概念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C:\Users\ZQ\Desktop\新建文件夹\QQ图片20161207202217.pngQQ图片2016120720221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8978" y="1483303"/>
            <a:ext cx="2982460" cy="145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C:\Users\Administrator\Documents\360截图\360截图20161212095443256.jpg360截图20161212095443256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33336" y="3025690"/>
            <a:ext cx="2982460" cy="1677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 descr="H:\馆内资源说明\图片\QQ图片20161115132538.pngQQ图片20161115132538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26280" y="4840823"/>
            <a:ext cx="2982460" cy="1757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4051300" y="1483360"/>
            <a:ext cx="7957820" cy="4831715"/>
            <a:chOff x="6380" y="2336"/>
            <a:chExt cx="12532" cy="7609"/>
          </a:xfrm>
        </p:grpSpPr>
        <p:sp>
          <p:nvSpPr>
            <p:cNvPr id="8" name="矩形 16"/>
            <p:cNvSpPr>
              <a:spLocks noChangeArrowheads="1"/>
            </p:cNvSpPr>
            <p:nvPr/>
          </p:nvSpPr>
          <p:spPr bwMode="auto">
            <a:xfrm>
              <a:off x="6380" y="2336"/>
              <a:ext cx="9473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1216025"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我馆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采用的是北京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金盘鹏图软件技术有限公司研发的《金盘图书馆公共检索系统》（</a:t>
              </a:r>
              <a:r>
                <a:rPr lang="en-US" altLang="zh-CN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OPAC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系统），即图书馆主页上的</a:t>
              </a:r>
              <a:r>
                <a:rPr lang="en-US" altLang="zh-CN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新乡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医学院三全学院图书馆馆藏查询系统。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16"/>
            <p:cNvSpPr>
              <a:spLocks noChangeArrowheads="1"/>
            </p:cNvSpPr>
            <p:nvPr/>
          </p:nvSpPr>
          <p:spPr bwMode="auto">
            <a:xfrm>
              <a:off x="7639" y="5122"/>
              <a:ext cx="9606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1216025"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读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者通过OPAC系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统可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以建立自己的虚拟个人图书馆，没有任何地域的限制，足不出户，就可以查询图书馆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的书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目信息。</a:t>
              </a:r>
              <a:r>
                <a:rPr lang="zh-CN" altLang="en-US" sz="1800" kern="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9092" y="7815"/>
              <a:ext cx="9820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1216025"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它具有全面而详细的信息交互功能。读者可在系统上自助办理续借、预约业务，查询书刊馆藏情况；方便快捷地查询个人借阅历史信息、催还信息、交款信息、新书到馆信息、热门推荐书目、期刊到馆信息等。</a:t>
              </a:r>
              <a:r>
                <a:rPr lang="zh-CN" altLang="en-US" sz="2000" kern="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2" name="Freeform 33"/>
          <p:cNvSpPr/>
          <p:nvPr/>
        </p:nvSpPr>
        <p:spPr bwMode="auto">
          <a:xfrm>
            <a:off x="1674130" y="3511286"/>
            <a:ext cx="557062" cy="506064"/>
          </a:xfrm>
          <a:custGeom>
            <a:avLst/>
            <a:gdLst>
              <a:gd name="T0" fmla="*/ 0 w 120"/>
              <a:gd name="T1" fmla="*/ 106 h 109"/>
              <a:gd name="T2" fmla="*/ 7 w 120"/>
              <a:gd name="T3" fmla="*/ 109 h 109"/>
              <a:gd name="T4" fmla="*/ 21 w 120"/>
              <a:gd name="T5" fmla="*/ 86 h 109"/>
              <a:gd name="T6" fmla="*/ 75 w 120"/>
              <a:gd name="T7" fmla="*/ 74 h 109"/>
              <a:gd name="T8" fmla="*/ 120 w 120"/>
              <a:gd name="T9" fmla="*/ 0 h 109"/>
              <a:gd name="T10" fmla="*/ 14 w 120"/>
              <a:gd name="T11" fmla="*/ 82 h 109"/>
              <a:gd name="T12" fmla="*/ 65 w 120"/>
              <a:gd name="T13" fmla="*/ 33 h 109"/>
              <a:gd name="T14" fmla="*/ 0 w 120"/>
              <a:gd name="T15" fmla="*/ 10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09">
                <a:moveTo>
                  <a:pt x="0" y="106"/>
                </a:moveTo>
                <a:cubicBezTo>
                  <a:pt x="0" y="106"/>
                  <a:pt x="0" y="109"/>
                  <a:pt x="7" y="109"/>
                </a:cubicBezTo>
                <a:cubicBezTo>
                  <a:pt x="6" y="103"/>
                  <a:pt x="21" y="86"/>
                  <a:pt x="21" y="86"/>
                </a:cubicBezTo>
                <a:cubicBezTo>
                  <a:pt x="21" y="86"/>
                  <a:pt x="48" y="104"/>
                  <a:pt x="75" y="74"/>
                </a:cubicBezTo>
                <a:cubicBezTo>
                  <a:pt x="102" y="45"/>
                  <a:pt x="83" y="21"/>
                  <a:pt x="120" y="0"/>
                </a:cubicBezTo>
                <a:cubicBezTo>
                  <a:pt x="31" y="19"/>
                  <a:pt x="13" y="46"/>
                  <a:pt x="14" y="82"/>
                </a:cubicBezTo>
                <a:cubicBezTo>
                  <a:pt x="23" y="65"/>
                  <a:pt x="45" y="42"/>
                  <a:pt x="65" y="33"/>
                </a:cubicBezTo>
                <a:cubicBezTo>
                  <a:pt x="31" y="56"/>
                  <a:pt x="10" y="90"/>
                  <a:pt x="0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5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9595" y="868045"/>
            <a:ext cx="61036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、本馆系统概况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258185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03743" y="259145"/>
            <a:ext cx="315404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二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馆藏文献介绍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graphicFrame>
        <p:nvGraphicFramePr>
          <p:cNvPr id="14" name="表格 13"/>
          <p:cNvGraphicFramePr/>
          <p:nvPr/>
        </p:nvGraphicFramePr>
        <p:xfrm>
          <a:off x="1623695" y="2142490"/>
          <a:ext cx="853313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7562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solidFill>
                            <a:srgbClr val="3B3B3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类名</a:t>
                      </a:r>
                      <a:endParaRPr lang="en-US" altLang="zh-CN" sz="2400" b="0" u="none" dirty="0">
                        <a:solidFill>
                          <a:srgbClr val="3B3B3B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rgbClr val="3B3B3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63500" marB="63500" anchor="ctr"/>
                </a:tc>
              </a:tr>
              <a:tr h="7575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纸本图书种类（种）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400" b="0" u="none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10670</a:t>
                      </a:r>
                    </a:p>
                  </a:txBody>
                  <a:tcPr marL="0" marR="0" marT="63500" marB="63500" anchor="ctr"/>
                </a:tc>
              </a:tr>
              <a:tr h="7575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solidFill>
                            <a:srgbClr val="3B3B3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纸本图书总数（册）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400" b="0" u="none" dirty="0">
                          <a:solidFill>
                            <a:srgbClr val="3B3B3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49764</a:t>
                      </a:r>
                    </a:p>
                  </a:txBody>
                  <a:tcPr marL="0" marR="0" marT="63500" marB="63500" anchor="ctr"/>
                </a:tc>
              </a:tr>
              <a:tr h="7562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rgbClr val="3B3B3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纸本现刊种类（种）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rgbClr val="3B3B3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537</a:t>
                      </a:r>
                    </a:p>
                  </a:txBody>
                  <a:tcPr marL="0" marR="0" marT="63500" marB="63500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69595" y="1121410"/>
            <a:ext cx="61036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、纸质文献资源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96215" y="193675"/>
            <a:ext cx="312801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26273" y="262955"/>
            <a:ext cx="315404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二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馆藏文献介绍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18625" y="4579116"/>
            <a:ext cx="3291188" cy="126658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9595" y="1024890"/>
            <a:ext cx="61036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、电子文献资源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1720215" y="2348865"/>
          <a:ext cx="8531860" cy="348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4940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 dirty="0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数据库名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远程包库访问权限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本地镜像数据存储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镜像数据数量</a:t>
                      </a:r>
                    </a:p>
                  </a:txBody>
                  <a:tcPr marL="0" marR="0" marT="63500" marB="63500" anchor="ctr"/>
                </a:tc>
              </a:tr>
              <a:tr h="4933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超星汇雅电子图书（部分）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305980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种</a:t>
                      </a:r>
                    </a:p>
                  </a:txBody>
                  <a:tcPr marL="0" marR="0" marT="63500" marB="63500" anchor="ctr"/>
                </a:tc>
              </a:tr>
              <a:tr h="4940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中国知网</a:t>
                      </a: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CNKI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（部分）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14967997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篇</a:t>
                      </a:r>
                    </a:p>
                  </a:txBody>
                  <a:tcPr marL="0" marR="0" marT="63500" marB="63500" anchor="ctr"/>
                </a:tc>
              </a:tr>
              <a:tr h="4933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超星学术视频（部分）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1033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集</a:t>
                      </a:r>
                    </a:p>
                  </a:txBody>
                  <a:tcPr marL="0" marR="0" marT="63500" marB="63500" anchor="ctr"/>
                </a:tc>
              </a:tr>
              <a:tr h="4940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读秀学术搜索平台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黑体" panose="02010609060101010101" pitchFamily="49" charset="-122"/>
                        </a:rPr>
                        <a:t>-</a:t>
                      </a:r>
                    </a:p>
                  </a:txBody>
                  <a:tcPr marL="228600" marR="0" marT="0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万方医学数据（全库）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13114857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篇</a:t>
                      </a:r>
                    </a:p>
                  </a:txBody>
                  <a:tcPr marL="0" marR="0" marT="63500" marB="63500" anchor="ctr"/>
                </a:tc>
              </a:tr>
              <a:tr h="4940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* 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万方医学视频库（试用）</a:t>
                      </a: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3B3B3B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417</a:t>
                      </a:r>
                      <a:r>
                        <a:rPr lang="zh-CN" altLang="en-US" sz="1400" b="0" u="none">
                          <a:solidFill>
                            <a:srgbClr val="3B3B3B"/>
                          </a:solidFill>
                          <a:latin typeface="+mn-ea"/>
                          <a:cs typeface="宋体" panose="02010600030101010101" pitchFamily="2" charset="-122"/>
                        </a:rPr>
                        <a:t>部</a:t>
                      </a:r>
                    </a:p>
                  </a:txBody>
                  <a:tcPr marL="0" marR="0" marT="63500" marB="63500"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45845" y="1595120"/>
            <a:ext cx="10389870" cy="72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图书馆已购买电子文献数据库5个。其中，电子图书305980册，电子期刊种类9889种，本地镜像资源存储约30TB。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4630420" y="2887980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 2050"/>
          <p:cNvSpPr/>
          <p:nvPr/>
        </p:nvSpPr>
        <p:spPr bwMode="auto">
          <a:xfrm>
            <a:off x="4630420" y="3396615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 2050"/>
          <p:cNvSpPr/>
          <p:nvPr/>
        </p:nvSpPr>
        <p:spPr bwMode="auto">
          <a:xfrm>
            <a:off x="4630420" y="3870960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 2050"/>
          <p:cNvSpPr/>
          <p:nvPr/>
        </p:nvSpPr>
        <p:spPr bwMode="auto">
          <a:xfrm>
            <a:off x="4630420" y="4363085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 2050"/>
          <p:cNvSpPr/>
          <p:nvPr/>
        </p:nvSpPr>
        <p:spPr bwMode="auto">
          <a:xfrm>
            <a:off x="4630420" y="4914265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 2050"/>
          <p:cNvSpPr/>
          <p:nvPr/>
        </p:nvSpPr>
        <p:spPr bwMode="auto">
          <a:xfrm>
            <a:off x="4630420" y="5417820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7" name="图片 9" descr="IMG_2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6078" y="4913948"/>
            <a:ext cx="390525" cy="27622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</p:pic>
      <p:sp>
        <p:nvSpPr>
          <p:cNvPr id="29" name=" 2050"/>
          <p:cNvSpPr/>
          <p:nvPr/>
        </p:nvSpPr>
        <p:spPr bwMode="auto">
          <a:xfrm>
            <a:off x="6716395" y="2887980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 2050"/>
          <p:cNvSpPr/>
          <p:nvPr/>
        </p:nvSpPr>
        <p:spPr bwMode="auto">
          <a:xfrm>
            <a:off x="6716395" y="3396615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 2050"/>
          <p:cNvSpPr/>
          <p:nvPr/>
        </p:nvSpPr>
        <p:spPr bwMode="auto">
          <a:xfrm>
            <a:off x="6716395" y="3883660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 2050"/>
          <p:cNvSpPr/>
          <p:nvPr/>
        </p:nvSpPr>
        <p:spPr bwMode="auto">
          <a:xfrm>
            <a:off x="6716395" y="5417820"/>
            <a:ext cx="601980" cy="41211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045845" y="6062980"/>
            <a:ext cx="733171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*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《万方医学视频库》没有购买使用权，供应商开通部分试用。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50" grpId="0" animBg="1"/>
      <p:bldP spid="205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/>
      <p:bldP spid="34" grpId="1"/>
      <p:bldP spid="34" grpId="2"/>
      <p:bldP spid="34" grpId="3"/>
      <p:bldP spid="34" grpId="4"/>
      <p:bldP spid="34" grpId="5"/>
      <p:bldP spid="34" grpId="6"/>
      <p:bldP spid="34" grpId="7"/>
      <p:bldP spid="34" grpId="8"/>
      <p:bldP spid="34" grpId="9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142490" y="899160"/>
            <a:ext cx="2508250" cy="2452370"/>
            <a:chOff x="3374" y="1416"/>
            <a:chExt cx="3950" cy="3862"/>
          </a:xfrm>
        </p:grpSpPr>
        <p:sp>
          <p:nvSpPr>
            <p:cNvPr id="7" name="环形箭头 6"/>
            <p:cNvSpPr/>
            <p:nvPr/>
          </p:nvSpPr>
          <p:spPr>
            <a:xfrm>
              <a:off x="3374" y="1416"/>
              <a:ext cx="3951" cy="386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8D78D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任意多边形 4"/>
            <p:cNvSpPr/>
            <p:nvPr/>
          </p:nvSpPr>
          <p:spPr>
            <a:xfrm>
              <a:off x="4246" y="2762"/>
              <a:ext cx="2195" cy="1072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600" b="1" dirty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endParaRPr lang="en-US" altLang="zh-CN" sz="36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5260" y="2315845"/>
            <a:ext cx="2508250" cy="2452370"/>
            <a:chOff x="2276" y="3647"/>
            <a:chExt cx="3950" cy="3862"/>
          </a:xfrm>
        </p:grpSpPr>
        <p:sp>
          <p:nvSpPr>
            <p:cNvPr id="9" name="形状 8"/>
            <p:cNvSpPr/>
            <p:nvPr/>
          </p:nvSpPr>
          <p:spPr>
            <a:xfrm>
              <a:off x="2276" y="3647"/>
              <a:ext cx="3951" cy="386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任意多边形 7"/>
            <p:cNvSpPr/>
            <p:nvPr/>
          </p:nvSpPr>
          <p:spPr>
            <a:xfrm>
              <a:off x="3154" y="5043"/>
              <a:ext cx="2195" cy="1072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20290" y="3886835"/>
            <a:ext cx="2155190" cy="2106930"/>
            <a:chOff x="3654" y="6121"/>
            <a:chExt cx="3394" cy="3318"/>
          </a:xfrm>
        </p:grpSpPr>
        <p:sp>
          <p:nvSpPr>
            <p:cNvPr id="11" name="空心弧 10"/>
            <p:cNvSpPr/>
            <p:nvPr/>
          </p:nvSpPr>
          <p:spPr>
            <a:xfrm>
              <a:off x="3654" y="6121"/>
              <a:ext cx="3395" cy="3319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任意多边形 10"/>
            <p:cNvSpPr/>
            <p:nvPr/>
          </p:nvSpPr>
          <p:spPr>
            <a:xfrm>
              <a:off x="4252" y="7278"/>
              <a:ext cx="2195" cy="1072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</a:rPr>
                <a:t>03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31460" y="1597025"/>
            <a:ext cx="4875530" cy="1177925"/>
            <a:chOff x="8396" y="2515"/>
            <a:chExt cx="7678" cy="1855"/>
          </a:xfrm>
        </p:grpSpPr>
        <p:grpSp>
          <p:nvGrpSpPr>
            <p:cNvPr id="5" name="组合 4"/>
            <p:cNvGrpSpPr/>
            <p:nvPr/>
          </p:nvGrpSpPr>
          <p:grpSpPr>
            <a:xfrm>
              <a:off x="8396" y="2515"/>
              <a:ext cx="7678" cy="1698"/>
              <a:chOff x="8396" y="2515"/>
              <a:chExt cx="7678" cy="169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500" y="2515"/>
                <a:ext cx="5575" cy="1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点击图书馆网址，进入图书馆主页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  <a:hlinkClick r:id="rId2"/>
                  </a:rPr>
                  <a:t>http://lib.sqmc.edu.cn/#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>
                  <a:lnSpc>
                    <a:spcPct val="120000"/>
                  </a:lnSpc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396" y="2573"/>
                <a:ext cx="1331" cy="1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chemeClr val="accent1">
                        <a:lumMod val="50000"/>
                      </a:schemeClr>
                    </a:solidFill>
                  </a:rPr>
                  <a:t>01</a:t>
                </a:r>
                <a:endParaRPr lang="zh-CN" altLang="en-US" sz="4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" name="组合 22"/>
            <p:cNvGrpSpPr/>
            <p:nvPr/>
          </p:nvGrpSpPr>
          <p:grpSpPr>
            <a:xfrm rot="11641273">
              <a:off x="9219" y="2594"/>
              <a:ext cx="557" cy="1776"/>
              <a:chOff x="10412" y="854555"/>
              <a:chExt cx="1615188" cy="5148312"/>
            </a:xfrm>
          </p:grpSpPr>
          <p:cxnSp>
            <p:nvCxnSpPr>
              <p:cNvPr id="15" name="直接连接符 23"/>
              <p:cNvCxnSpPr/>
              <p:nvPr/>
            </p:nvCxnSpPr>
            <p:spPr>
              <a:xfrm flipH="1">
                <a:off x="575734" y="1947333"/>
                <a:ext cx="1049866" cy="4055534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 useBgFill="1">
            <p:nvSpPr>
              <p:cNvPr id="16" name="矩形 15"/>
              <p:cNvSpPr/>
              <p:nvPr/>
            </p:nvSpPr>
            <p:spPr>
              <a:xfrm rot="865294">
                <a:off x="10412" y="854555"/>
                <a:ext cx="1216950" cy="50725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2" name="组合 38"/>
          <p:cNvGrpSpPr/>
          <p:nvPr/>
        </p:nvGrpSpPr>
        <p:grpSpPr>
          <a:xfrm rot="11641273">
            <a:off x="5857050" y="4905097"/>
            <a:ext cx="246536" cy="1113914"/>
            <a:chOff x="499860" y="916478"/>
            <a:chExt cx="1125740" cy="5086389"/>
          </a:xfrm>
        </p:grpSpPr>
        <p:cxnSp>
          <p:nvCxnSpPr>
            <p:cNvPr id="23" name="直接连接符 42"/>
            <p:cNvCxnSpPr/>
            <p:nvPr/>
          </p:nvCxnSpPr>
          <p:spPr>
            <a:xfrm flipH="1">
              <a:off x="575734" y="1947333"/>
              <a:ext cx="1049866" cy="405553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4" name="矩形 23"/>
            <p:cNvSpPr/>
            <p:nvPr/>
          </p:nvSpPr>
          <p:spPr>
            <a:xfrm rot="865294">
              <a:off x="499860" y="916478"/>
              <a:ext cx="719665" cy="50725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31460" y="3240405"/>
            <a:ext cx="4875530" cy="1156335"/>
            <a:chOff x="8396" y="5103"/>
            <a:chExt cx="7678" cy="1821"/>
          </a:xfrm>
        </p:grpSpPr>
        <p:sp>
          <p:nvSpPr>
            <p:cNvPr id="17" name="文本框 16"/>
            <p:cNvSpPr txBox="1"/>
            <p:nvPr/>
          </p:nvSpPr>
          <p:spPr>
            <a:xfrm>
              <a:off x="8396" y="5103"/>
              <a:ext cx="1331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endParaRPr lang="zh-CN" altLang="en-US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8" name="组合 27"/>
            <p:cNvGrpSpPr/>
            <p:nvPr/>
          </p:nvGrpSpPr>
          <p:grpSpPr>
            <a:xfrm rot="11641273">
              <a:off x="9216" y="5136"/>
              <a:ext cx="654" cy="1788"/>
              <a:chOff x="-270831" y="818968"/>
              <a:chExt cx="1896431" cy="5183899"/>
            </a:xfrm>
          </p:grpSpPr>
          <p:cxnSp>
            <p:nvCxnSpPr>
              <p:cNvPr id="19" name="直接连接符 28"/>
              <p:cNvCxnSpPr/>
              <p:nvPr/>
            </p:nvCxnSpPr>
            <p:spPr>
              <a:xfrm flipH="1">
                <a:off x="575734" y="1947333"/>
                <a:ext cx="1049866" cy="4055534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 useBgFill="1">
            <p:nvSpPr>
              <p:cNvPr id="20" name="矩形 19"/>
              <p:cNvSpPr/>
              <p:nvPr/>
            </p:nvSpPr>
            <p:spPr>
              <a:xfrm rot="865294">
                <a:off x="-270831" y="818968"/>
                <a:ext cx="1502696" cy="50725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10500" y="5220"/>
              <a:ext cx="5575" cy="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个人中心</a:t>
              </a:r>
              <a:r>
                <a:rPr lang="en-US" altLang="zh-CN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</a:t>
              </a:r>
              <a:r>
                <a:rPr lang="en-US" altLang="zh-CN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OPAC</a:t>
              </a:r>
              <a:r>
                <a:rPr lang="zh-CN" altLang="en-US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31460" y="4904105"/>
            <a:ext cx="4922520" cy="821055"/>
            <a:chOff x="8396" y="7723"/>
            <a:chExt cx="7752" cy="1293"/>
          </a:xfrm>
        </p:grpSpPr>
        <p:sp>
          <p:nvSpPr>
            <p:cNvPr id="21" name="文本框 20"/>
            <p:cNvSpPr txBox="1"/>
            <p:nvPr/>
          </p:nvSpPr>
          <p:spPr>
            <a:xfrm>
              <a:off x="8396" y="7723"/>
              <a:ext cx="1331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1">
                      <a:lumMod val="50000"/>
                    </a:schemeClr>
                  </a:solidFill>
                </a:rPr>
                <a:t>03</a:t>
              </a:r>
              <a:endParaRPr lang="zh-CN" altLang="en-US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500" y="7836"/>
              <a:ext cx="5648" cy="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输入账号密码开始查询。</a:t>
              </a:r>
            </a:p>
            <a:p>
              <a:pPr lvl="0">
                <a:lnSpc>
                  <a:spcPct val="120000"/>
                </a:lnSpc>
                <a:defRPr/>
              </a:pPr>
              <a:endPara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9723517" y="4389517"/>
            <a:ext cx="3291188" cy="164577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4970" y="6203315"/>
            <a:ext cx="112045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 系统</a:t>
            </a:r>
            <a:r>
              <a:rPr lang="zh-CN" sz="2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帐号为读者学号/工号</a:t>
            </a:r>
            <a:r>
              <a:rPr lang="en-US" altLang="zh-CN" sz="2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2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初始密码默认为空，登陆后应及时更改个人密码。</a:t>
            </a:r>
            <a:r>
              <a:rPr lang="zh-CN" altLang="en-US" sz="2400" kern="0" dirty="0">
                <a:latin typeface="+mn-ea"/>
                <a:ea typeface="+mn-ea"/>
                <a:sym typeface="+mn-ea"/>
              </a:rPr>
              <a:t> </a:t>
            </a:r>
            <a:endParaRPr lang="zh-CN" altLang="en-US" sz="2400" kern="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0" y="193936"/>
            <a:ext cx="126609" cy="675249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96215" y="193675"/>
            <a:ext cx="4964430" cy="675005"/>
          </a:xfrm>
          <a:prstGeom prst="rect">
            <a:avLst/>
          </a:prstGeom>
          <a:solidFill>
            <a:srgbClr val="FC3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23"/>
          <p:cNvSpPr txBox="1">
            <a:spLocks noChangeArrowheads="1"/>
          </p:cNvSpPr>
          <p:nvPr/>
        </p:nvSpPr>
        <p:spPr bwMode="auto">
          <a:xfrm>
            <a:off x="77470" y="266065"/>
            <a:ext cx="503491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三</a:t>
            </a:r>
            <a:r>
              <a:rPr lang="en-US" altLang="zh-CN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.</a:t>
            </a:r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ea"/>
              </a:rPr>
              <a:t>馆藏查询系统使用方法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89600" y="275590"/>
            <a:ext cx="379603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6" grpId="3"/>
      <p:bldP spid="26" grpId="4"/>
    </p:bldLst>
  </p:timing>
</p:sld>
</file>

<file path=ppt/theme/theme1.xml><?xml version="1.0" encoding="utf-8"?>
<a:theme xmlns:a="http://schemas.openxmlformats.org/drawingml/2006/main" name="Office 主题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2776</Words>
  <Application>Microsoft Office PowerPoint</Application>
  <PresentationFormat>自定义</PresentationFormat>
  <Paragraphs>349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12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Office 主题</vt:lpstr>
      <vt:lpstr>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358</cp:revision>
  <dcterms:created xsi:type="dcterms:W3CDTF">2015-07-30T01:13:00Z</dcterms:created>
  <dcterms:modified xsi:type="dcterms:W3CDTF">2016-12-20T10:14:44Z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